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78" r:id="rId31"/>
    <p:sldId id="287" r:id="rId32"/>
    <p:sldId id="288" r:id="rId33"/>
    <p:sldId id="369" r:id="rId34"/>
    <p:sldId id="379" r:id="rId35"/>
    <p:sldId id="380" r:id="rId36"/>
    <p:sldId id="382" r:id="rId37"/>
    <p:sldId id="383" r:id="rId38"/>
    <p:sldId id="373" r:id="rId39"/>
    <p:sldId id="384" r:id="rId40"/>
    <p:sldId id="374" r:id="rId41"/>
    <p:sldId id="391" r:id="rId42"/>
    <p:sldId id="385" r:id="rId43"/>
    <p:sldId id="386" r:id="rId44"/>
    <p:sldId id="392" r:id="rId45"/>
    <p:sldId id="387" r:id="rId46"/>
    <p:sldId id="388" r:id="rId47"/>
    <p:sldId id="389" r:id="rId48"/>
    <p:sldId id="375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8" r:id="rId60"/>
    <p:sldId id="309" r:id="rId61"/>
    <p:sldId id="310" r:id="rId62"/>
    <p:sldId id="311" r:id="rId63"/>
    <p:sldId id="390" r:id="rId64"/>
    <p:sldId id="312" r:id="rId65"/>
    <p:sldId id="313" r:id="rId66"/>
    <p:sldId id="314" r:id="rId67"/>
    <p:sldId id="376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5" r:id="rId88"/>
    <p:sldId id="1197" r:id="rId89"/>
    <p:sldId id="1198" r:id="rId90"/>
    <p:sldId id="337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1201" r:id="rId104"/>
    <p:sldId id="1199" r:id="rId105"/>
    <p:sldId id="1200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1202" r:id="rId119"/>
    <p:sldId id="364" r:id="rId120"/>
    <p:sldId id="365" r:id="rId121"/>
    <p:sldId id="366" r:id="rId122"/>
    <p:sldId id="367" r:id="rId123"/>
    <p:sldId id="368" r:id="rId1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38038"/>
    <a:srgbClr val="6E6E6E"/>
    <a:srgbClr val="00804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71622"/>
  </p:normalViewPr>
  <p:slideViewPr>
    <p:cSldViewPr>
      <p:cViewPr varScale="1">
        <p:scale>
          <a:sx n="75" d="100"/>
          <a:sy n="75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 varScale="1">
      <p:scale>
        <a:sx n="1" d="1"/>
        <a:sy n="1" d="1"/>
      </p:scale>
      <p:origin x="0" y="-54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E0ED7-616B-1946-BFAF-3445D103BEB5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5201-0B02-374C-9C85-2DCB7D098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Logically the memory is separated (Physically also multiple memories)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Tightly couples are better but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9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Op. 1 and Op. 2 can be done separately and are not related.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 relation is divided into 4 fragments - then do it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EE83701-EF95-D6A0-18E6-56E7BCA6C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SM machines are NUMA.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SD or SN is Cluster</a:t>
            </a:r>
          </a:p>
        </p:txBody>
      </p:sp>
    </p:spTree>
    <p:extLst>
      <p:ext uri="{BB962C8B-B14F-4D97-AF65-F5344CB8AC3E}">
        <p14:creationId xmlns:p14="http://schemas.microsoft.com/office/powerpoint/2010/main" val="368284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FE71447-216E-E1E8-E2B7-461482B90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P: Processor</a:t>
            </a:r>
          </a:p>
        </p:txBody>
      </p:sp>
    </p:spTree>
    <p:extLst>
      <p:ext uri="{BB962C8B-B14F-4D97-AF65-F5344CB8AC3E}">
        <p14:creationId xmlns:p14="http://schemas.microsoft.com/office/powerpoint/2010/main" val="115815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2701409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3582519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Shared everything is nothing but shared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81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Non-uniformed memory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1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0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830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SD or SN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5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21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SN is less expensive than SD.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Replacing cost can be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01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NAS is a storage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figure we have only one network whereas right figure we have 2 networks.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SAN is better. The client sends small queries and the server to storage there is a lot of data flow.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figure: SN, Right figure: 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00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Skew: If R1 is bigger than R2, R3 and R4, the we need to wait for R1 to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41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076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51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partition/fragment, how do we partition to different ranges? (That is the main idea)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9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doing all these to speed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Speed is less means reading and writing time is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48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based on a graph.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Circles - 1,2,3,4,5,6,7 (node) are tuples.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Edge -&gt; Query accessing both the tuples.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90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1 edge is connected to more than 2 nodes.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9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9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graph represents the workload.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just an example, it can be done differently.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50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PN means processing unit (all 3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1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Consider multiple attributes for data participation.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Square means square shape.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0,0,0,0 means only one processing unit is running that query.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Row and Column the unit is getting repeated, but we want same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5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numbers in row and column are different, but for squares its repeating.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01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Salary less than 20k and age between 55 and 70 is in processing unit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11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N = 9 (0-8)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Square root (N) =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FOR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4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have 3 dimensions then we use cube root.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42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1 big, we can have small many processors.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53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do partition, then we have replication of data for more reliability.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Mirror disk – Exactly the same (copy)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70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FOR THE FINAL EXAM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Adv: One node fails, still we can still retrieve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if 2 nodes fail then we cannot retrieve complete data. But 2 2-node fail condition is rare.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37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node 1 and 3 fails still we can retrieve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if 2 adjacent nodes (like 1,3 or 2,4) fail then we cannot retrieve data. (But it's rare)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6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106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pipeline is inter.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run SCAN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Partitioned is intra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SCAN and JOIN can be done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8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04D574F-2D0C-5972-ED39-B2BF9192C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Fragmented: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 -&gt; R1, R2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 -&gt; S1, S2 (Divided randomly – no assumption)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can be done simultaneously.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Gree</a:t>
            </a:r>
            <a:r>
              <a:rPr lang="en-US" dirty="0"/>
              <a:t> can also be done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30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4656CD-B367-F932-CFB6-7534AEB2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an assumption.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S1 and S2 are divided by applying the hash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Attribute A in R and attribute B in S are joint attributes, which means that the attributes are the same.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amount of join here is less because it is not complete R.</a:t>
            </a:r>
          </a:p>
        </p:txBody>
      </p:sp>
    </p:spTree>
    <p:extLst>
      <p:ext uri="{BB962C8B-B14F-4D97-AF65-F5344CB8AC3E}">
        <p14:creationId xmlns:p14="http://schemas.microsoft.com/office/powerpoint/2010/main" val="3302202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1082144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920A6F-1C25-5CE6-F738-50F3B19BA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general view of associative join.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the same.</a:t>
            </a:r>
          </a:p>
        </p:txBody>
      </p:sp>
    </p:spTree>
    <p:extLst>
      <p:ext uri="{BB962C8B-B14F-4D97-AF65-F5344CB8AC3E}">
        <p14:creationId xmlns:p14="http://schemas.microsoft.com/office/powerpoint/2010/main" val="652129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E6FB36E-2DC4-B2D4-B1F0-53C3B2955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a query is given then we make a query tree make different plans and pick the plan with minimum cost.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get different plans? - Using search space, search strategy.</a:t>
            </a:r>
          </a:p>
        </p:txBody>
      </p:sp>
    </p:spTree>
    <p:extLst>
      <p:ext uri="{BB962C8B-B14F-4D97-AF65-F5344CB8AC3E}">
        <p14:creationId xmlns:p14="http://schemas.microsoft.com/office/powerpoint/2010/main" val="5924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Processor – means disk, memory, and storage all together (called a node).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have small many then we also need to connect.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8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77F67-74EF-F540-A37E-3845DB1412F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3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E7498A-9CFD-9AED-AF15-9B1D8F390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6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8687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we need to use all of the nodes the load balancing is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7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Initialization takes a longer time if we use many parallel executions.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96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 used for data transfer. If it misses one bus, or the bus is full then wait for another bus.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both processor wants to use the same disk then it has more interference.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do they want to access the same disk? – because the data is present in that disk. – Solution is to replicate or partition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28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Ex: If R has 400 tuples – divide into 4 partitions (100 each) – Then it is perfect.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that, we cannot consider the content. We put the first 100 to 1</a:t>
            </a:r>
            <a:r>
              <a:rPr lang="en-US" baseline="30000" dirty="0"/>
              <a:t>st</a:t>
            </a:r>
            <a:r>
              <a:rPr lang="en-US" dirty="0"/>
              <a:t> fragment, the next 100 to the next fragment, and so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Skew means sizes are different – </a:t>
            </a:r>
            <a:r>
              <a:rPr lang="en-US" dirty="0" err="1"/>
              <a:t>Frangement</a:t>
            </a:r>
            <a:r>
              <a:rPr lang="en-US" dirty="0"/>
              <a:t> 1 is big. (This is one way of skew)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5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942A6-7FCE-4592-9C90-E68D7640D960}" type="slidenum">
              <a:rPr lang="fr-FR"/>
              <a:pPr/>
              <a:t>84</a:t>
            </a:fld>
            <a:endParaRPr lang="fr-FR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 Queue data structure (FIFO).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If a certain </a:t>
            </a:r>
            <a:r>
              <a:rPr lang="fr-FR" dirty="0" err="1"/>
              <a:t>node</a:t>
            </a:r>
            <a:r>
              <a:rPr lang="fr-FR" dirty="0"/>
              <a:t> fails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re-</a:t>
            </a:r>
            <a:r>
              <a:rPr lang="fr-FR" dirty="0" err="1"/>
              <a:t>distribute</a:t>
            </a:r>
            <a:r>
              <a:rPr lang="fr-FR" dirty="0"/>
              <a:t> the </a:t>
            </a:r>
            <a:r>
              <a:rPr lang="fr-FR" dirty="0" err="1"/>
              <a:t>Query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540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 4 because of 4 processing units.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good way but it cannot guarantee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theoretical starting point.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how to run joins using multiple processors.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 or ENUM is the join attribute.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87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sizes.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practical starting point.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Hash functions are the same.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have more works load than other so people have proposed other technique like slide 87.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4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4368547-DF87-81EE-2FC1-38A4FC7DC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Previously, the servers were together but here they are separated (Application service and data server).</a:t>
            </a:r>
          </a:p>
        </p:txBody>
      </p:sp>
    </p:spTree>
    <p:extLst>
      <p:ext uri="{BB962C8B-B14F-4D97-AF65-F5344CB8AC3E}">
        <p14:creationId xmlns:p14="http://schemas.microsoft.com/office/powerpoint/2010/main" val="27681996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transmission has been done 3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distribute again by data transmission.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 a longer time because we have extra data transmission.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83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not optimal because we want all equally in all bins.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437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items are sorted.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6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one data transmission, so it is a little bit better.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assumptions is that we started from the same size. (R1, S1, R2, ….)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3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partitions are given to different processors and the results must be combined at the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processing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2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all the results going to the single coordinator, we apply a hash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06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apply the hash function before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5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here is, how do we use CM or </a:t>
            </a:r>
            <a:r>
              <a:rPr lang="en-US"/>
              <a:t>DM properly.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029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Memory full means there is a lots of departments – so it is better to partition and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28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all are partitioning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to </a:t>
            </a:r>
            <a:r>
              <a:rPr lang="en-US" dirty="0" err="1"/>
              <a:t>repartitiong</a:t>
            </a:r>
            <a:r>
              <a:rPr lang="en-US" dirty="0"/>
              <a:t> and inform to other and other must follow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3DE2869-AE1C-8FB0-0A8F-C1163FE40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584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only one is repartitioning.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partition 2 is not </a:t>
            </a:r>
            <a:r>
              <a:rPr lang="en-US" dirty="0" err="1"/>
              <a:t>dependants</a:t>
            </a:r>
            <a:r>
              <a:rPr lang="en-US" dirty="0"/>
              <a:t> on partition 1 result. It is local.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local is a better idea than global.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49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1914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SN (Shared Noting)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DAS(Direct Attached Storage) Architecture (Check in the internet) – Its too slow so no one Is using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SD (Shared Disk)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25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 2 – Fragments – we need to distribute – sometimes we need to have multiple copies.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the same indifferent angle.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005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512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here is,  if the PN1 has more capability then it can take many tasks. So it does not need to wait, and it can be done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the incorrect order is found then re-order.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Mutually consistent means all copies have same information. (If anyone tuple is updated then the other copies should also be updated)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 2 points – how we do? We discussed from slide 86.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724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 and Intra query - Slide 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Intra – Same operation, Inter – Different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Throughput</a:t>
            </a:r>
            <a:r>
              <a:rPr lang="en-US" dirty="0"/>
              <a:t> – Same amount of time, how much we can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Response time: longest 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apply parallel processing we can improve the </a:t>
            </a:r>
            <a:r>
              <a:rPr lang="en-US" dirty="0" err="1"/>
              <a:t>throughtput</a:t>
            </a:r>
            <a:r>
              <a:rPr lang="en-US" dirty="0"/>
              <a:t> and response time, but the assumption is all have the required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Locality of references: In chapter 2 it is a query point of view. If a site doesn’t need that data then we don’t need to give the data to that site.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6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query has a different partitioning. (Dynamic)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358A07-053C-1775-9162-B17A05426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separate the servers we get these advantages and problems.</a:t>
            </a:r>
          </a:p>
        </p:txBody>
      </p:sp>
    </p:spTree>
    <p:extLst>
      <p:ext uri="{BB962C8B-B14F-4D97-AF65-F5344CB8AC3E}">
        <p14:creationId xmlns:p14="http://schemas.microsoft.com/office/powerpoint/2010/main" val="24760227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Apply fine grain to each node because each node have different sizes.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149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support partial replication we use a hybrid (physical and virtual combine)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939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750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ACID properties should be satisfied.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Durability – RAID is used to maintain durability.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outstanding transaction means an important transaction.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01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9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Multimedia: Photos and videos.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9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CPUs can have access to a central shared memory - this is important.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Logically we have one memory (Physically we don’t care)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5A7A-CA9E-A34B-8B0F-158A2E05A0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3528" y="6356350"/>
            <a:ext cx="3086100" cy="365125"/>
          </a:xfrm>
        </p:spPr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88ED-A1BA-6943-87F1-EAE1351E9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2240" y="6356350"/>
            <a:ext cx="2057400" cy="365125"/>
          </a:xfrm>
        </p:spPr>
        <p:txBody>
          <a:bodyPr/>
          <a:lstStyle/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101" y="1750219"/>
            <a:ext cx="4268391" cy="4759523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648" y="1750219"/>
            <a:ext cx="4268391" cy="4759523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8586" y="6679406"/>
            <a:ext cx="187523" cy="214313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F0ED71BB-118A-9E4C-B08B-8FE12AFF2A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57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buSzPct val="7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6671C9-F961-394A-BBEC-D04FF25DDA7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1584633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898894-D16A-0342-A17E-BE71431F1BA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6612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32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8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400"/>
            </a:lvl3pPr>
            <a:lvl4pPr>
              <a:buClr>
                <a:schemeClr val="accent6">
                  <a:lumMod val="50000"/>
                </a:schemeClr>
              </a:buCl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07504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6278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60000"/>
        <a:buFont typeface="Wingdings" pitchFamily="-108" charset="2"/>
        <a:buChar char="q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70000"/>
        <a:buFont typeface="Wingdings" pitchFamily="-108" charset="2"/>
        <a:buChar char="q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Principles of Distributed </a:t>
            </a:r>
            <a:r>
              <a:rPr lang="en-US"/>
              <a:t>Database Systems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Tamer </a:t>
            </a:r>
            <a:r>
              <a:rPr lang="en-US" dirty="0" err="1"/>
              <a:t>Özsu</a:t>
            </a:r>
            <a:endParaRPr lang="en-US" dirty="0"/>
          </a:p>
          <a:p>
            <a:r>
              <a:rPr lang="en-US" dirty="0"/>
              <a:t>Patrick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Loose definition: a DBMS implemented on a parallel computer system including Tightly coupled multiprocessor system and/or Loosely coupled multiprocessor system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Alternative extremes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Straightforward porting of  relational DBMS (the software vendor edge)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New hardware/software combination (the computer manufacturer edge)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Naturally extends to distributed databases with one server per site</a:t>
            </a:r>
          </a:p>
        </p:txBody>
      </p:sp>
    </p:spTree>
    <p:extLst>
      <p:ext uri="{BB962C8B-B14F-4D97-AF65-F5344CB8AC3E}">
        <p14:creationId xmlns:p14="http://schemas.microsoft.com/office/powerpoint/2010/main" val="31716253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928261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6">
                    <a:lumMod val="50000"/>
                  </a:schemeClr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85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clusters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124744"/>
            <a:ext cx="8027201" cy="4759523"/>
          </a:xfrm>
        </p:spPr>
        <p:txBody>
          <a:bodyPr>
            <a:noAutofit/>
          </a:bodyPr>
          <a:lstStyle/>
          <a:p>
            <a:r>
              <a:rPr lang="en-US" sz="2531" dirty="0"/>
              <a:t>A database cluster is a cluster of autonomous databases, which is a combination of Parallel DB and data replication.</a:t>
            </a:r>
          </a:p>
          <a:p>
            <a:r>
              <a:rPr lang="en-US" sz="2531" dirty="0"/>
              <a:t>Much research has been devoted to take full advantage of the cluster environment (with fast, reliable communication) in order to improve performance and availability by exploiting data replication. </a:t>
            </a:r>
          </a:p>
        </p:txBody>
      </p:sp>
    </p:spTree>
    <p:extLst>
      <p:ext uri="{BB962C8B-B14F-4D97-AF65-F5344CB8AC3E}">
        <p14:creationId xmlns:p14="http://schemas.microsoft.com/office/powerpoint/2010/main" val="2620425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clusters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36600" y="1124744"/>
            <a:ext cx="8202161" cy="4759523"/>
          </a:xfrm>
        </p:spPr>
        <p:txBody>
          <a:bodyPr>
            <a:noAutofit/>
          </a:bodyPr>
          <a:lstStyle/>
          <a:p>
            <a:r>
              <a:rPr lang="en-US" sz="2800" dirty="0"/>
              <a:t>The main results of this research are new techniques for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replication,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load balancing,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query processing, and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fault-tolerance</a:t>
            </a:r>
            <a:r>
              <a:rPr lang="en-US" sz="2800" dirty="0"/>
              <a:t>. </a:t>
            </a:r>
          </a:p>
          <a:p>
            <a:r>
              <a:rPr lang="en-US" sz="2800" dirty="0"/>
              <a:t>But, </a:t>
            </a:r>
            <a:r>
              <a:rPr lang="en-US" sz="2800" dirty="0">
                <a:solidFill>
                  <a:srgbClr val="FF0000"/>
                </a:solidFill>
              </a:rPr>
              <a:t>database cluster architecture, </a:t>
            </a:r>
            <a:r>
              <a:rPr lang="en-US" sz="2800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12344861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 cluster vs SD cluster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250" dirty="0"/>
              <a:t>SN cluster can </a:t>
            </a:r>
            <a:r>
              <a:rPr lang="fr-FR" sz="2250" dirty="0" err="1"/>
              <a:t>yield</a:t>
            </a:r>
            <a:r>
              <a:rPr lang="fr-FR" sz="2250" dirty="0"/>
              <a:t>  best </a:t>
            </a:r>
            <a:r>
              <a:rPr lang="fr-FR" sz="2250" dirty="0" err="1"/>
              <a:t>cost</a:t>
            </a:r>
            <a:r>
              <a:rPr lang="fr-FR" sz="2250" dirty="0"/>
              <a:t>/performance and </a:t>
            </a:r>
            <a:r>
              <a:rPr lang="fr-FR" sz="2250" dirty="0" err="1"/>
              <a:t>extensibility</a:t>
            </a:r>
            <a:endParaRPr lang="fr-FR" sz="2250" dirty="0"/>
          </a:p>
          <a:p>
            <a:pPr lvl="1"/>
            <a:r>
              <a:rPr lang="fr-FR" sz="2250" dirty="0"/>
              <a:t> But </a:t>
            </a:r>
            <a:r>
              <a:rPr lang="fr-FR" sz="2250" dirty="0" err="1"/>
              <a:t>adding</a:t>
            </a:r>
            <a:r>
              <a:rPr lang="fr-FR" sz="2250" dirty="0"/>
              <a:t> </a:t>
            </a:r>
            <a:r>
              <a:rPr lang="en-US" sz="2250" dirty="0"/>
              <a:t>or replacing cluster nodes requires disk and data reorganization</a:t>
            </a:r>
          </a:p>
          <a:p>
            <a:r>
              <a:rPr lang="en-US" sz="2250" dirty="0"/>
              <a:t>SD cluster </a:t>
            </a:r>
            <a:r>
              <a:rPr lang="fr-FR" sz="2250" dirty="0" err="1"/>
              <a:t>avoids</a:t>
            </a:r>
            <a:r>
              <a:rPr lang="fr-FR" sz="2250" dirty="0"/>
              <a:t> </a:t>
            </a:r>
            <a:r>
              <a:rPr lang="fr-FR" sz="2250" dirty="0" err="1"/>
              <a:t>such</a:t>
            </a:r>
            <a:r>
              <a:rPr lang="fr-FR" sz="2250" dirty="0"/>
              <a:t> </a:t>
            </a:r>
            <a:r>
              <a:rPr lang="en-US" sz="2250" dirty="0"/>
              <a:t>reorganization but requires disks to be globally accessible by the cluster nodes</a:t>
            </a:r>
          </a:p>
          <a:p>
            <a:pPr lvl="1"/>
            <a:r>
              <a:rPr lang="en-US" sz="2250" dirty="0"/>
              <a:t> </a:t>
            </a:r>
            <a:r>
              <a:rPr lang="fr-FR" sz="2250" dirty="0"/>
              <a:t>Network-</a:t>
            </a:r>
            <a:r>
              <a:rPr lang="fr-FR" sz="2250" dirty="0" err="1"/>
              <a:t>attached</a:t>
            </a:r>
            <a:r>
              <a:rPr lang="fr-FR" sz="2250" dirty="0"/>
              <a:t> </a:t>
            </a:r>
            <a:r>
              <a:rPr lang="fr-FR" sz="2250" dirty="0" err="1"/>
              <a:t>storage</a:t>
            </a:r>
            <a:r>
              <a:rPr lang="fr-FR" sz="2250" dirty="0"/>
              <a:t> (NAS)</a:t>
            </a:r>
          </a:p>
          <a:p>
            <a:pPr lvl="2"/>
            <a:r>
              <a:rPr lang="en-US" sz="2250" dirty="0"/>
              <a:t>distributed file system protocol such as NFS (Network File System), relatively slow and not appropriate </a:t>
            </a:r>
            <a:r>
              <a:rPr lang="fr-FR" sz="2250" dirty="0"/>
              <a:t>for </a:t>
            </a:r>
            <a:r>
              <a:rPr lang="fr-FR" sz="2250" dirty="0" err="1"/>
              <a:t>database</a:t>
            </a:r>
            <a:r>
              <a:rPr lang="fr-FR" sz="2250" dirty="0"/>
              <a:t> management</a:t>
            </a:r>
          </a:p>
          <a:p>
            <a:pPr lvl="1"/>
            <a:r>
              <a:rPr lang="fr-FR" sz="2250" dirty="0"/>
              <a:t>Storage-area network (SAN)</a:t>
            </a:r>
          </a:p>
          <a:p>
            <a:pPr lvl="2"/>
            <a:r>
              <a:rPr lang="en-US" sz="2250" dirty="0"/>
              <a:t>Block-based protocol thus making it easier to manage cache consistency</a:t>
            </a:r>
            <a:r>
              <a:rPr lang="fr-FR" sz="2250" dirty="0"/>
              <a:t>, efficient, but </a:t>
            </a:r>
            <a:r>
              <a:rPr lang="fr-FR" sz="2250" dirty="0" err="1"/>
              <a:t>costlier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607581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MS PGothic" panose="020B0600070205080204" pitchFamily="34" charset="-128"/>
              </a:rPr>
              <a:t>NAS vs SAN architecture</a:t>
            </a:r>
          </a:p>
        </p:txBody>
      </p:sp>
      <p:grpSp>
        <p:nvGrpSpPr>
          <p:cNvPr id="49156" name="Group 254"/>
          <p:cNvGrpSpPr>
            <a:grpSpLocks/>
          </p:cNvGrpSpPr>
          <p:nvPr/>
        </p:nvGrpSpPr>
        <p:grpSpPr bwMode="auto">
          <a:xfrm>
            <a:off x="268398" y="1808820"/>
            <a:ext cx="3843339" cy="4357688"/>
            <a:chOff x="2967" y="1327"/>
            <a:chExt cx="2421" cy="2745"/>
          </a:xfrm>
        </p:grpSpPr>
        <p:sp>
          <p:nvSpPr>
            <p:cNvPr id="49157" name="Line 255"/>
            <p:cNvSpPr>
              <a:spLocks noChangeShapeType="1"/>
            </p:cNvSpPr>
            <p:nvPr/>
          </p:nvSpPr>
          <p:spPr bwMode="auto">
            <a:xfrm flipH="1">
              <a:off x="3084" y="2089"/>
              <a:ext cx="786" cy="47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8" name="Line 256"/>
            <p:cNvSpPr>
              <a:spLocks noChangeShapeType="1"/>
            </p:cNvSpPr>
            <p:nvPr/>
          </p:nvSpPr>
          <p:spPr bwMode="auto">
            <a:xfrm flipH="1" flipV="1">
              <a:off x="4139" y="2076"/>
              <a:ext cx="993" cy="49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9" name="Line 257"/>
            <p:cNvSpPr>
              <a:spLocks noChangeShapeType="1"/>
            </p:cNvSpPr>
            <p:nvPr/>
          </p:nvSpPr>
          <p:spPr bwMode="auto">
            <a:xfrm flipV="1">
              <a:off x="3825" y="2156"/>
              <a:ext cx="190" cy="41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0" name="Line 258"/>
            <p:cNvSpPr>
              <a:spLocks noChangeShapeType="1"/>
            </p:cNvSpPr>
            <p:nvPr/>
          </p:nvSpPr>
          <p:spPr bwMode="auto">
            <a:xfrm flipH="1" flipV="1">
              <a:off x="4142" y="2131"/>
              <a:ext cx="286" cy="32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1" name="Line 259"/>
            <p:cNvSpPr>
              <a:spLocks noChangeShapeType="1"/>
            </p:cNvSpPr>
            <p:nvPr/>
          </p:nvSpPr>
          <p:spPr bwMode="auto">
            <a:xfrm>
              <a:off x="3259" y="1547"/>
              <a:ext cx="637" cy="455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2" name="Line 260"/>
            <p:cNvSpPr>
              <a:spLocks noChangeShapeType="1"/>
            </p:cNvSpPr>
            <p:nvPr/>
          </p:nvSpPr>
          <p:spPr bwMode="auto">
            <a:xfrm flipH="1">
              <a:off x="4162" y="1522"/>
              <a:ext cx="379" cy="40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3" name="Line 261"/>
            <p:cNvSpPr>
              <a:spLocks noChangeShapeType="1"/>
            </p:cNvSpPr>
            <p:nvPr/>
          </p:nvSpPr>
          <p:spPr bwMode="auto">
            <a:xfrm>
              <a:off x="3733" y="1566"/>
              <a:ext cx="212" cy="36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4" name="Line 262"/>
            <p:cNvSpPr>
              <a:spLocks noChangeShapeType="1"/>
            </p:cNvSpPr>
            <p:nvPr/>
          </p:nvSpPr>
          <p:spPr bwMode="auto">
            <a:xfrm flipH="1">
              <a:off x="4077" y="1516"/>
              <a:ext cx="110" cy="31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65" name="Picture 26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" y="2391"/>
              <a:ext cx="507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66" name="Group 264"/>
            <p:cNvGrpSpPr>
              <a:grpSpLocks/>
            </p:cNvGrpSpPr>
            <p:nvPr/>
          </p:nvGrpSpPr>
          <p:grpSpPr bwMode="auto">
            <a:xfrm>
              <a:off x="4348" y="2855"/>
              <a:ext cx="216" cy="130"/>
              <a:chOff x="4793" y="3088"/>
              <a:chExt cx="239" cy="143"/>
            </a:xfrm>
          </p:grpSpPr>
          <p:sp>
            <p:nvSpPr>
              <p:cNvPr id="49253" name="Oval 265"/>
              <p:cNvSpPr>
                <a:spLocks noChangeArrowheads="1"/>
              </p:cNvSpPr>
              <p:nvPr/>
            </p:nvSpPr>
            <p:spPr bwMode="auto">
              <a:xfrm>
                <a:off x="4793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Oval 266"/>
              <p:cNvSpPr>
                <a:spLocks noChangeArrowheads="1"/>
              </p:cNvSpPr>
              <p:nvPr/>
            </p:nvSpPr>
            <p:spPr bwMode="auto">
              <a:xfrm>
                <a:off x="4793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267"/>
              <p:cNvSpPr>
                <a:spLocks noChangeArrowheads="1"/>
              </p:cNvSpPr>
              <p:nvPr/>
            </p:nvSpPr>
            <p:spPr bwMode="auto">
              <a:xfrm>
                <a:off x="4793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6" name="Oval 268"/>
              <p:cNvSpPr>
                <a:spLocks noChangeArrowheads="1"/>
              </p:cNvSpPr>
              <p:nvPr/>
            </p:nvSpPr>
            <p:spPr bwMode="auto">
              <a:xfrm>
                <a:off x="4793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7" name="Oval 269"/>
              <p:cNvSpPr>
                <a:spLocks noChangeArrowheads="1"/>
              </p:cNvSpPr>
              <p:nvPr/>
            </p:nvSpPr>
            <p:spPr bwMode="auto">
              <a:xfrm>
                <a:off x="4793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8" name="Oval 270"/>
              <p:cNvSpPr>
                <a:spLocks noChangeArrowheads="1"/>
              </p:cNvSpPr>
              <p:nvPr/>
            </p:nvSpPr>
            <p:spPr bwMode="auto">
              <a:xfrm>
                <a:off x="4793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67" name="Line 271"/>
            <p:cNvSpPr>
              <a:spLocks noChangeShapeType="1"/>
            </p:cNvSpPr>
            <p:nvPr/>
          </p:nvSpPr>
          <p:spPr bwMode="auto">
            <a:xfrm flipH="1">
              <a:off x="4117" y="2398"/>
              <a:ext cx="6" cy="167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8" name="AutoShape 272"/>
            <p:cNvSpPr>
              <a:spLocks noChangeArrowheads="1"/>
            </p:cNvSpPr>
            <p:nvPr/>
          </p:nvSpPr>
          <p:spPr bwMode="auto">
            <a:xfrm>
              <a:off x="3048" y="2993"/>
              <a:ext cx="896" cy="392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Application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grpSp>
          <p:nvGrpSpPr>
            <p:cNvPr id="49169" name="Group 273"/>
            <p:cNvGrpSpPr>
              <a:grpSpLocks/>
            </p:cNvGrpSpPr>
            <p:nvPr/>
          </p:nvGrpSpPr>
          <p:grpSpPr bwMode="auto">
            <a:xfrm>
              <a:off x="4348" y="3030"/>
              <a:ext cx="216" cy="129"/>
              <a:chOff x="4793" y="3280"/>
              <a:chExt cx="239" cy="143"/>
            </a:xfrm>
          </p:grpSpPr>
          <p:sp>
            <p:nvSpPr>
              <p:cNvPr id="49247" name="Oval 274"/>
              <p:cNvSpPr>
                <a:spLocks noChangeArrowheads="1"/>
              </p:cNvSpPr>
              <p:nvPr/>
            </p:nvSpPr>
            <p:spPr bwMode="auto">
              <a:xfrm>
                <a:off x="4793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8" name="Oval 275"/>
              <p:cNvSpPr>
                <a:spLocks noChangeArrowheads="1"/>
              </p:cNvSpPr>
              <p:nvPr/>
            </p:nvSpPr>
            <p:spPr bwMode="auto">
              <a:xfrm>
                <a:off x="4793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9" name="Oval 276"/>
              <p:cNvSpPr>
                <a:spLocks noChangeArrowheads="1"/>
              </p:cNvSpPr>
              <p:nvPr/>
            </p:nvSpPr>
            <p:spPr bwMode="auto">
              <a:xfrm>
                <a:off x="4793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0" name="Oval 277"/>
              <p:cNvSpPr>
                <a:spLocks noChangeArrowheads="1"/>
              </p:cNvSpPr>
              <p:nvPr/>
            </p:nvSpPr>
            <p:spPr bwMode="auto">
              <a:xfrm>
                <a:off x="4793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1" name="Oval 278"/>
              <p:cNvSpPr>
                <a:spLocks noChangeArrowheads="1"/>
              </p:cNvSpPr>
              <p:nvPr/>
            </p:nvSpPr>
            <p:spPr bwMode="auto">
              <a:xfrm>
                <a:off x="4793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2" name="Oval 279"/>
              <p:cNvSpPr>
                <a:spLocks noChangeArrowheads="1"/>
              </p:cNvSpPr>
              <p:nvPr/>
            </p:nvSpPr>
            <p:spPr bwMode="auto">
              <a:xfrm>
                <a:off x="4793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9170" name="Picture 28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" y="2388"/>
              <a:ext cx="518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71" name="Group 281"/>
            <p:cNvGrpSpPr>
              <a:grpSpLocks/>
            </p:cNvGrpSpPr>
            <p:nvPr/>
          </p:nvGrpSpPr>
          <p:grpSpPr bwMode="auto">
            <a:xfrm>
              <a:off x="4958" y="2867"/>
              <a:ext cx="217" cy="130"/>
              <a:chOff x="5465" y="3088"/>
              <a:chExt cx="240" cy="143"/>
            </a:xfrm>
          </p:grpSpPr>
          <p:sp>
            <p:nvSpPr>
              <p:cNvPr id="49241" name="Oval 282"/>
              <p:cNvSpPr>
                <a:spLocks noChangeArrowheads="1"/>
              </p:cNvSpPr>
              <p:nvPr/>
            </p:nvSpPr>
            <p:spPr bwMode="auto">
              <a:xfrm>
                <a:off x="5465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2" name="Oval 283"/>
              <p:cNvSpPr>
                <a:spLocks noChangeArrowheads="1"/>
              </p:cNvSpPr>
              <p:nvPr/>
            </p:nvSpPr>
            <p:spPr bwMode="auto">
              <a:xfrm>
                <a:off x="5465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3" name="Oval 284"/>
              <p:cNvSpPr>
                <a:spLocks noChangeArrowheads="1"/>
              </p:cNvSpPr>
              <p:nvPr/>
            </p:nvSpPr>
            <p:spPr bwMode="auto">
              <a:xfrm>
                <a:off x="5465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4" name="Oval 285"/>
              <p:cNvSpPr>
                <a:spLocks noChangeArrowheads="1"/>
              </p:cNvSpPr>
              <p:nvPr/>
            </p:nvSpPr>
            <p:spPr bwMode="auto">
              <a:xfrm>
                <a:off x="5465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5" name="Oval 286"/>
              <p:cNvSpPr>
                <a:spLocks noChangeArrowheads="1"/>
              </p:cNvSpPr>
              <p:nvPr/>
            </p:nvSpPr>
            <p:spPr bwMode="auto">
              <a:xfrm>
                <a:off x="5465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6" name="Oval 287"/>
              <p:cNvSpPr>
                <a:spLocks noChangeArrowheads="1"/>
              </p:cNvSpPr>
              <p:nvPr/>
            </p:nvSpPr>
            <p:spPr bwMode="auto">
              <a:xfrm>
                <a:off x="5465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9172" name="Group 288"/>
            <p:cNvGrpSpPr>
              <a:grpSpLocks/>
            </p:cNvGrpSpPr>
            <p:nvPr/>
          </p:nvGrpSpPr>
          <p:grpSpPr bwMode="auto">
            <a:xfrm>
              <a:off x="4958" y="3041"/>
              <a:ext cx="217" cy="130"/>
              <a:chOff x="5465" y="3280"/>
              <a:chExt cx="240" cy="143"/>
            </a:xfrm>
          </p:grpSpPr>
          <p:sp>
            <p:nvSpPr>
              <p:cNvPr id="49235" name="Oval 289"/>
              <p:cNvSpPr>
                <a:spLocks noChangeArrowheads="1"/>
              </p:cNvSpPr>
              <p:nvPr/>
            </p:nvSpPr>
            <p:spPr bwMode="auto">
              <a:xfrm>
                <a:off x="5465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6" name="Oval 290"/>
              <p:cNvSpPr>
                <a:spLocks noChangeArrowheads="1"/>
              </p:cNvSpPr>
              <p:nvPr/>
            </p:nvSpPr>
            <p:spPr bwMode="auto">
              <a:xfrm>
                <a:off x="5465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Oval 291"/>
              <p:cNvSpPr>
                <a:spLocks noChangeArrowheads="1"/>
              </p:cNvSpPr>
              <p:nvPr/>
            </p:nvSpPr>
            <p:spPr bwMode="auto">
              <a:xfrm>
                <a:off x="5465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292"/>
              <p:cNvSpPr>
                <a:spLocks noChangeArrowheads="1"/>
              </p:cNvSpPr>
              <p:nvPr/>
            </p:nvSpPr>
            <p:spPr bwMode="auto">
              <a:xfrm>
                <a:off x="5465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9" name="Oval 293"/>
              <p:cNvSpPr>
                <a:spLocks noChangeArrowheads="1"/>
              </p:cNvSpPr>
              <p:nvPr/>
            </p:nvSpPr>
            <p:spPr bwMode="auto">
              <a:xfrm>
                <a:off x="5465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0" name="Oval 294"/>
              <p:cNvSpPr>
                <a:spLocks noChangeArrowheads="1"/>
              </p:cNvSpPr>
              <p:nvPr/>
            </p:nvSpPr>
            <p:spPr bwMode="auto">
              <a:xfrm>
                <a:off x="5465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73" name="AutoShape 295"/>
            <p:cNvSpPr>
              <a:spLocks noChangeArrowheads="1"/>
            </p:cNvSpPr>
            <p:nvPr/>
          </p:nvSpPr>
          <p:spPr bwMode="auto">
            <a:xfrm>
              <a:off x="4167" y="3291"/>
              <a:ext cx="1221" cy="562"/>
            </a:xfrm>
            <a:prstGeom prst="roundRect">
              <a:avLst>
                <a:gd name="adj" fmla="val 13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Appliances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or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Head Ends</a:t>
              </a:r>
            </a:p>
          </p:txBody>
        </p:sp>
        <p:sp>
          <p:nvSpPr>
            <p:cNvPr id="49174" name="Text Box 296"/>
            <p:cNvSpPr txBox="1">
              <a:spLocks noChangeArrowheads="1"/>
            </p:cNvSpPr>
            <p:nvPr/>
          </p:nvSpPr>
          <p:spPr bwMode="auto">
            <a:xfrm>
              <a:off x="4217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5" name="Text Box 297"/>
            <p:cNvSpPr txBox="1">
              <a:spLocks noChangeArrowheads="1"/>
            </p:cNvSpPr>
            <p:nvPr/>
          </p:nvSpPr>
          <p:spPr bwMode="auto">
            <a:xfrm>
              <a:off x="4783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6" name="Line 298"/>
            <p:cNvSpPr>
              <a:spLocks noChangeShapeType="1"/>
            </p:cNvSpPr>
            <p:nvPr/>
          </p:nvSpPr>
          <p:spPr bwMode="auto">
            <a:xfrm flipH="1">
              <a:off x="3433" y="2132"/>
              <a:ext cx="468" cy="43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77" name="Picture 29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8" name="Text Box 300"/>
            <p:cNvSpPr txBox="1">
              <a:spLocks noChangeArrowheads="1"/>
            </p:cNvSpPr>
            <p:nvPr/>
          </p:nvSpPr>
          <p:spPr bwMode="auto">
            <a:xfrm>
              <a:off x="2967" y="2479"/>
              <a:ext cx="41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Win2k</a:t>
              </a:r>
            </a:p>
          </p:txBody>
        </p:sp>
        <p:pic>
          <p:nvPicPr>
            <p:cNvPr id="49179" name="Picture 3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0" name="Text Box 302"/>
            <p:cNvSpPr txBox="1">
              <a:spLocks noChangeArrowheads="1"/>
            </p:cNvSpPr>
            <p:nvPr/>
          </p:nvSpPr>
          <p:spPr bwMode="auto">
            <a:xfrm>
              <a:off x="3291" y="2479"/>
              <a:ext cx="42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Linux</a:t>
              </a:r>
            </a:p>
          </p:txBody>
        </p:sp>
        <p:pic>
          <p:nvPicPr>
            <p:cNvPr id="49181" name="Picture 3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2" name="Text Box 304"/>
            <p:cNvSpPr txBox="1">
              <a:spLocks noChangeArrowheads="1"/>
            </p:cNvSpPr>
            <p:nvPr/>
          </p:nvSpPr>
          <p:spPr bwMode="auto">
            <a:xfrm>
              <a:off x="3670" y="2479"/>
              <a:ext cx="37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Unix</a:t>
              </a:r>
            </a:p>
          </p:txBody>
        </p:sp>
        <p:grpSp>
          <p:nvGrpSpPr>
            <p:cNvPr id="49183" name="Group 305"/>
            <p:cNvGrpSpPr>
              <a:grpSpLocks/>
            </p:cNvGrpSpPr>
            <p:nvPr/>
          </p:nvGrpSpPr>
          <p:grpSpPr bwMode="auto">
            <a:xfrm>
              <a:off x="3076" y="2665"/>
              <a:ext cx="185" cy="130"/>
              <a:chOff x="3417" y="2785"/>
              <a:chExt cx="234" cy="140"/>
            </a:xfrm>
          </p:grpSpPr>
          <p:grpSp>
            <p:nvGrpSpPr>
              <p:cNvPr id="49221" name="Group 306"/>
              <p:cNvGrpSpPr>
                <a:grpSpLocks/>
              </p:cNvGrpSpPr>
              <p:nvPr/>
            </p:nvGrpSpPr>
            <p:grpSpPr bwMode="auto">
              <a:xfrm>
                <a:off x="3417" y="2829"/>
                <a:ext cx="234" cy="96"/>
                <a:chOff x="3417" y="2829"/>
                <a:chExt cx="234" cy="96"/>
              </a:xfrm>
            </p:grpSpPr>
            <p:sp>
              <p:nvSpPr>
                <p:cNvPr id="49229" name="Oval 307"/>
                <p:cNvSpPr>
                  <a:spLocks noChangeArrowheads="1"/>
                </p:cNvSpPr>
                <p:nvPr/>
              </p:nvSpPr>
              <p:spPr bwMode="auto">
                <a:xfrm>
                  <a:off x="3417" y="2854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0" name="AutoShape 308"/>
                <p:cNvSpPr>
                  <a:spLocks noChangeArrowheads="1"/>
                </p:cNvSpPr>
                <p:nvPr/>
              </p:nvSpPr>
              <p:spPr bwMode="auto">
                <a:xfrm>
                  <a:off x="3418" y="2866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1" name="Oval 309"/>
                <p:cNvSpPr>
                  <a:spLocks noChangeArrowheads="1"/>
                </p:cNvSpPr>
                <p:nvPr/>
              </p:nvSpPr>
              <p:spPr bwMode="auto">
                <a:xfrm>
                  <a:off x="3417" y="282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2" name="Line 310"/>
                <p:cNvSpPr>
                  <a:spLocks noChangeShapeType="1"/>
                </p:cNvSpPr>
                <p:nvPr/>
              </p:nvSpPr>
              <p:spPr bwMode="auto">
                <a:xfrm>
                  <a:off x="341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33" name="Oval 311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4" name="Line 312"/>
                <p:cNvSpPr>
                  <a:spLocks noChangeShapeType="1"/>
                </p:cNvSpPr>
                <p:nvPr/>
              </p:nvSpPr>
              <p:spPr bwMode="auto">
                <a:xfrm>
                  <a:off x="3652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22" name="Group 313"/>
              <p:cNvGrpSpPr>
                <a:grpSpLocks/>
              </p:cNvGrpSpPr>
              <p:nvPr/>
            </p:nvGrpSpPr>
            <p:grpSpPr bwMode="auto">
              <a:xfrm>
                <a:off x="3417" y="2785"/>
                <a:ext cx="234" cy="96"/>
                <a:chOff x="3417" y="2785"/>
                <a:chExt cx="234" cy="96"/>
              </a:xfrm>
            </p:grpSpPr>
            <p:sp>
              <p:nvSpPr>
                <p:cNvPr id="49223" name="Oval 314"/>
                <p:cNvSpPr>
                  <a:spLocks noChangeArrowheads="1"/>
                </p:cNvSpPr>
                <p:nvPr/>
              </p:nvSpPr>
              <p:spPr bwMode="auto">
                <a:xfrm>
                  <a:off x="3417" y="280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4" name="AutoShape 315"/>
                <p:cNvSpPr>
                  <a:spLocks noChangeArrowheads="1"/>
                </p:cNvSpPr>
                <p:nvPr/>
              </p:nvSpPr>
              <p:spPr bwMode="auto">
                <a:xfrm>
                  <a:off x="3418" y="2822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5" name="Oval 316"/>
                <p:cNvSpPr>
                  <a:spLocks noChangeArrowheads="1"/>
                </p:cNvSpPr>
                <p:nvPr/>
              </p:nvSpPr>
              <p:spPr bwMode="auto">
                <a:xfrm>
                  <a:off x="3417" y="2785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6" name="Line 317"/>
                <p:cNvSpPr>
                  <a:spLocks noChangeShapeType="1"/>
                </p:cNvSpPr>
                <p:nvPr/>
              </p:nvSpPr>
              <p:spPr bwMode="auto">
                <a:xfrm>
                  <a:off x="341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27" name="Oval 318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8" name="Line 319"/>
                <p:cNvSpPr>
                  <a:spLocks noChangeShapeType="1"/>
                </p:cNvSpPr>
                <p:nvPr/>
              </p:nvSpPr>
              <p:spPr bwMode="auto">
                <a:xfrm>
                  <a:off x="3652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4" name="Group 320"/>
            <p:cNvGrpSpPr>
              <a:grpSpLocks/>
            </p:cNvGrpSpPr>
            <p:nvPr/>
          </p:nvGrpSpPr>
          <p:grpSpPr bwMode="auto">
            <a:xfrm>
              <a:off x="3412" y="2665"/>
              <a:ext cx="185" cy="130"/>
              <a:chOff x="3801" y="2785"/>
              <a:chExt cx="235" cy="140"/>
            </a:xfrm>
          </p:grpSpPr>
          <p:grpSp>
            <p:nvGrpSpPr>
              <p:cNvPr id="49207" name="Group 321"/>
              <p:cNvGrpSpPr>
                <a:grpSpLocks/>
              </p:cNvGrpSpPr>
              <p:nvPr/>
            </p:nvGrpSpPr>
            <p:grpSpPr bwMode="auto">
              <a:xfrm>
                <a:off x="3801" y="2829"/>
                <a:ext cx="235" cy="96"/>
                <a:chOff x="3801" y="2829"/>
                <a:chExt cx="235" cy="96"/>
              </a:xfrm>
            </p:grpSpPr>
            <p:sp>
              <p:nvSpPr>
                <p:cNvPr id="49215" name="Oval 322"/>
                <p:cNvSpPr>
                  <a:spLocks noChangeArrowheads="1"/>
                </p:cNvSpPr>
                <p:nvPr/>
              </p:nvSpPr>
              <p:spPr bwMode="auto">
                <a:xfrm>
                  <a:off x="3801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6" name="AutoShape 323"/>
                <p:cNvSpPr>
                  <a:spLocks noChangeArrowheads="1"/>
                </p:cNvSpPr>
                <p:nvPr/>
              </p:nvSpPr>
              <p:spPr bwMode="auto">
                <a:xfrm>
                  <a:off x="3802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7" name="Oval 324"/>
                <p:cNvSpPr>
                  <a:spLocks noChangeArrowheads="1"/>
                </p:cNvSpPr>
                <p:nvPr/>
              </p:nvSpPr>
              <p:spPr bwMode="auto">
                <a:xfrm>
                  <a:off x="3801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8" name="Line 325"/>
                <p:cNvSpPr>
                  <a:spLocks noChangeShapeType="1"/>
                </p:cNvSpPr>
                <p:nvPr/>
              </p:nvSpPr>
              <p:spPr bwMode="auto">
                <a:xfrm>
                  <a:off x="380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9" name="Oval 326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0" name="Line 327"/>
                <p:cNvSpPr>
                  <a:spLocks noChangeShapeType="1"/>
                </p:cNvSpPr>
                <p:nvPr/>
              </p:nvSpPr>
              <p:spPr bwMode="auto">
                <a:xfrm>
                  <a:off x="403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08" name="Group 328"/>
              <p:cNvGrpSpPr>
                <a:grpSpLocks/>
              </p:cNvGrpSpPr>
              <p:nvPr/>
            </p:nvGrpSpPr>
            <p:grpSpPr bwMode="auto">
              <a:xfrm>
                <a:off x="3801" y="2785"/>
                <a:ext cx="235" cy="96"/>
                <a:chOff x="3801" y="2785"/>
                <a:chExt cx="235" cy="96"/>
              </a:xfrm>
            </p:grpSpPr>
            <p:sp>
              <p:nvSpPr>
                <p:cNvPr id="49209" name="Oval 329"/>
                <p:cNvSpPr>
                  <a:spLocks noChangeArrowheads="1"/>
                </p:cNvSpPr>
                <p:nvPr/>
              </p:nvSpPr>
              <p:spPr bwMode="auto">
                <a:xfrm>
                  <a:off x="3801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0" name="AutoShape 330"/>
                <p:cNvSpPr>
                  <a:spLocks noChangeArrowheads="1"/>
                </p:cNvSpPr>
                <p:nvPr/>
              </p:nvSpPr>
              <p:spPr bwMode="auto">
                <a:xfrm>
                  <a:off x="3802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1" name="Oval 331"/>
                <p:cNvSpPr>
                  <a:spLocks noChangeArrowheads="1"/>
                </p:cNvSpPr>
                <p:nvPr/>
              </p:nvSpPr>
              <p:spPr bwMode="auto">
                <a:xfrm>
                  <a:off x="3801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2" name="Line 332"/>
                <p:cNvSpPr>
                  <a:spLocks noChangeShapeType="1"/>
                </p:cNvSpPr>
                <p:nvPr/>
              </p:nvSpPr>
              <p:spPr bwMode="auto">
                <a:xfrm>
                  <a:off x="380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3" name="Oval 333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4" name="Line 334"/>
                <p:cNvSpPr>
                  <a:spLocks noChangeShapeType="1"/>
                </p:cNvSpPr>
                <p:nvPr/>
              </p:nvSpPr>
              <p:spPr bwMode="auto">
                <a:xfrm>
                  <a:off x="403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5" name="Group 335"/>
            <p:cNvGrpSpPr>
              <a:grpSpLocks/>
            </p:cNvGrpSpPr>
            <p:nvPr/>
          </p:nvGrpSpPr>
          <p:grpSpPr bwMode="auto">
            <a:xfrm>
              <a:off x="3747" y="2665"/>
              <a:ext cx="185" cy="130"/>
              <a:chOff x="4185" y="2785"/>
              <a:chExt cx="235" cy="140"/>
            </a:xfrm>
          </p:grpSpPr>
          <p:grpSp>
            <p:nvGrpSpPr>
              <p:cNvPr id="49193" name="Group 336"/>
              <p:cNvGrpSpPr>
                <a:grpSpLocks/>
              </p:cNvGrpSpPr>
              <p:nvPr/>
            </p:nvGrpSpPr>
            <p:grpSpPr bwMode="auto">
              <a:xfrm>
                <a:off x="4185" y="2829"/>
                <a:ext cx="235" cy="96"/>
                <a:chOff x="4185" y="2829"/>
                <a:chExt cx="235" cy="96"/>
              </a:xfrm>
            </p:grpSpPr>
            <p:sp>
              <p:nvSpPr>
                <p:cNvPr id="49201" name="Oval 337"/>
                <p:cNvSpPr>
                  <a:spLocks noChangeArrowheads="1"/>
                </p:cNvSpPr>
                <p:nvPr/>
              </p:nvSpPr>
              <p:spPr bwMode="auto">
                <a:xfrm>
                  <a:off x="4185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2" name="AutoShape 338"/>
                <p:cNvSpPr>
                  <a:spLocks noChangeArrowheads="1"/>
                </p:cNvSpPr>
                <p:nvPr/>
              </p:nvSpPr>
              <p:spPr bwMode="auto">
                <a:xfrm>
                  <a:off x="4186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3" name="Oval 339"/>
                <p:cNvSpPr>
                  <a:spLocks noChangeArrowheads="1"/>
                </p:cNvSpPr>
                <p:nvPr/>
              </p:nvSpPr>
              <p:spPr bwMode="auto">
                <a:xfrm>
                  <a:off x="4185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4" name="Line 340"/>
                <p:cNvSpPr>
                  <a:spLocks noChangeShapeType="1"/>
                </p:cNvSpPr>
                <p:nvPr/>
              </p:nvSpPr>
              <p:spPr bwMode="auto">
                <a:xfrm>
                  <a:off x="4185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05" name="Oval 341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6" name="Line 342"/>
                <p:cNvSpPr>
                  <a:spLocks noChangeShapeType="1"/>
                </p:cNvSpPr>
                <p:nvPr/>
              </p:nvSpPr>
              <p:spPr bwMode="auto">
                <a:xfrm>
                  <a:off x="442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194" name="Group 343"/>
              <p:cNvGrpSpPr>
                <a:grpSpLocks/>
              </p:cNvGrpSpPr>
              <p:nvPr/>
            </p:nvGrpSpPr>
            <p:grpSpPr bwMode="auto">
              <a:xfrm>
                <a:off x="4185" y="2785"/>
                <a:ext cx="235" cy="96"/>
                <a:chOff x="4185" y="2785"/>
                <a:chExt cx="235" cy="96"/>
              </a:xfrm>
            </p:grpSpPr>
            <p:sp>
              <p:nvSpPr>
                <p:cNvPr id="49195" name="Oval 344"/>
                <p:cNvSpPr>
                  <a:spLocks noChangeArrowheads="1"/>
                </p:cNvSpPr>
                <p:nvPr/>
              </p:nvSpPr>
              <p:spPr bwMode="auto">
                <a:xfrm>
                  <a:off x="4185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6" name="AutoShape 345"/>
                <p:cNvSpPr>
                  <a:spLocks noChangeArrowheads="1"/>
                </p:cNvSpPr>
                <p:nvPr/>
              </p:nvSpPr>
              <p:spPr bwMode="auto">
                <a:xfrm>
                  <a:off x="4186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7" name="Oval 346"/>
                <p:cNvSpPr>
                  <a:spLocks noChangeArrowheads="1"/>
                </p:cNvSpPr>
                <p:nvPr/>
              </p:nvSpPr>
              <p:spPr bwMode="auto">
                <a:xfrm>
                  <a:off x="4185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8" name="Line 347"/>
                <p:cNvSpPr>
                  <a:spLocks noChangeShapeType="1"/>
                </p:cNvSpPr>
                <p:nvPr/>
              </p:nvSpPr>
              <p:spPr bwMode="auto">
                <a:xfrm>
                  <a:off x="4185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199" name="Oval 348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0" name="Line 349"/>
                <p:cNvSpPr>
                  <a:spLocks noChangeShapeType="1"/>
                </p:cNvSpPr>
                <p:nvPr/>
              </p:nvSpPr>
              <p:spPr bwMode="auto">
                <a:xfrm>
                  <a:off x="442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6" name="Group 350"/>
            <p:cNvGrpSpPr>
              <a:grpSpLocks/>
            </p:cNvGrpSpPr>
            <p:nvPr/>
          </p:nvGrpSpPr>
          <p:grpSpPr bwMode="auto">
            <a:xfrm>
              <a:off x="3584" y="1792"/>
              <a:ext cx="744" cy="450"/>
              <a:chOff x="3584" y="1792"/>
              <a:chExt cx="744" cy="450"/>
            </a:xfrm>
          </p:grpSpPr>
          <p:pic>
            <p:nvPicPr>
              <p:cNvPr id="49191" name="Picture 35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192" name="AutoShape 352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6291" tIns="32982" rIns="66291" bIns="32982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30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pic>
          <p:nvPicPr>
            <p:cNvPr id="49187" name="Picture 35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8" name="Picture 35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9" name="Picture 35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90" name="Picture 35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7" name="Group 4"/>
          <p:cNvGrpSpPr>
            <a:grpSpLocks/>
          </p:cNvGrpSpPr>
          <p:nvPr/>
        </p:nvGrpSpPr>
        <p:grpSpPr bwMode="auto">
          <a:xfrm>
            <a:off x="5331460" y="1836601"/>
            <a:ext cx="2936576" cy="4404441"/>
            <a:chOff x="3363" y="1000"/>
            <a:chExt cx="2163" cy="3156"/>
          </a:xfrm>
        </p:grpSpPr>
        <p:pic>
          <p:nvPicPr>
            <p:cNvPr id="358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" y="2558"/>
              <a:ext cx="74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" y="3031"/>
              <a:ext cx="432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Text Box 7"/>
            <p:cNvSpPr txBox="1">
              <a:spLocks noChangeArrowheads="1"/>
            </p:cNvSpPr>
            <p:nvPr/>
          </p:nvSpPr>
          <p:spPr bwMode="auto">
            <a:xfrm>
              <a:off x="3408" y="3752"/>
              <a:ext cx="195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721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687" b="1">
                  <a:solidFill>
                    <a:srgbClr val="000000"/>
                  </a:solidFill>
                  <a:latin typeface="Arial" panose="020B0604020202020204" pitchFamily="34" charset="0"/>
                </a:rPr>
                <a:t>Storage Area Network (SAN)</a:t>
              </a:r>
            </a:p>
          </p:txBody>
        </p:sp>
        <p:sp>
          <p:nvSpPr>
            <p:cNvPr id="361" name="Text Box 8"/>
            <p:cNvSpPr txBox="1">
              <a:spLocks noChangeArrowheads="1"/>
            </p:cNvSpPr>
            <p:nvPr/>
          </p:nvSpPr>
          <p:spPr bwMode="auto">
            <a:xfrm>
              <a:off x="4866" y="2114"/>
              <a:ext cx="653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Database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sp>
          <p:nvSpPr>
            <p:cNvPr id="362" name="Text Box 9"/>
            <p:cNvSpPr txBox="1">
              <a:spLocks noChangeArrowheads="1"/>
            </p:cNvSpPr>
            <p:nvPr/>
          </p:nvSpPr>
          <p:spPr bwMode="auto">
            <a:xfrm>
              <a:off x="4845" y="3079"/>
              <a:ext cx="57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Block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Storage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Devices</a:t>
              </a:r>
            </a:p>
          </p:txBody>
        </p:sp>
        <p:sp>
          <p:nvSpPr>
            <p:cNvPr id="363" name="Line 10"/>
            <p:cNvSpPr>
              <a:spLocks noChangeShapeType="1"/>
            </p:cNvSpPr>
            <p:nvPr/>
          </p:nvSpPr>
          <p:spPr bwMode="auto">
            <a:xfrm flipH="1">
              <a:off x="4040" y="1624"/>
              <a:ext cx="307" cy="522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4" name="Line 11"/>
            <p:cNvSpPr>
              <a:spLocks noChangeShapeType="1"/>
            </p:cNvSpPr>
            <p:nvPr/>
          </p:nvSpPr>
          <p:spPr bwMode="auto">
            <a:xfrm>
              <a:off x="4364" y="1624"/>
              <a:ext cx="341" cy="62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5" name="Line 12"/>
            <p:cNvSpPr>
              <a:spLocks noChangeShapeType="1"/>
            </p:cNvSpPr>
            <p:nvPr/>
          </p:nvSpPr>
          <p:spPr bwMode="auto">
            <a:xfrm flipH="1">
              <a:off x="4351" y="2377"/>
              <a:ext cx="317" cy="377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6" name="Line 13"/>
            <p:cNvSpPr>
              <a:spLocks noChangeShapeType="1"/>
            </p:cNvSpPr>
            <p:nvPr/>
          </p:nvSpPr>
          <p:spPr bwMode="auto">
            <a:xfrm>
              <a:off x="4031" y="2376"/>
              <a:ext cx="315" cy="410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7" name="Text Box 14"/>
            <p:cNvSpPr txBox="1">
              <a:spLocks noChangeArrowheads="1"/>
            </p:cNvSpPr>
            <p:nvPr/>
          </p:nvSpPr>
          <p:spPr bwMode="auto">
            <a:xfrm>
              <a:off x="3363" y="2511"/>
              <a:ext cx="653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Fibre Channel SAN</a:t>
              </a:r>
            </a:p>
          </p:txBody>
        </p:sp>
        <p:pic>
          <p:nvPicPr>
            <p:cNvPr id="368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" y="2910"/>
              <a:ext cx="343" cy="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Line 16"/>
            <p:cNvSpPr>
              <a:spLocks noChangeShapeType="1"/>
            </p:cNvSpPr>
            <p:nvPr/>
          </p:nvSpPr>
          <p:spPr bwMode="auto">
            <a:xfrm>
              <a:off x="3998" y="1168"/>
              <a:ext cx="316" cy="55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0" name="Line 17"/>
            <p:cNvSpPr>
              <a:spLocks noChangeShapeType="1"/>
            </p:cNvSpPr>
            <p:nvPr/>
          </p:nvSpPr>
          <p:spPr bwMode="auto">
            <a:xfrm>
              <a:off x="4371" y="1262"/>
              <a:ext cx="11" cy="60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1" name="Line 18"/>
            <p:cNvSpPr>
              <a:spLocks noChangeShapeType="1"/>
            </p:cNvSpPr>
            <p:nvPr/>
          </p:nvSpPr>
          <p:spPr bwMode="auto">
            <a:xfrm flipH="1">
              <a:off x="4444" y="1158"/>
              <a:ext cx="302" cy="56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2" name="Line 19"/>
            <p:cNvSpPr>
              <a:spLocks noChangeShapeType="1"/>
            </p:cNvSpPr>
            <p:nvPr/>
          </p:nvSpPr>
          <p:spPr bwMode="auto">
            <a:xfrm flipH="1" flipV="1">
              <a:off x="4366" y="2797"/>
              <a:ext cx="316" cy="379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3" name="Line 20"/>
            <p:cNvSpPr>
              <a:spLocks noChangeShapeType="1"/>
            </p:cNvSpPr>
            <p:nvPr/>
          </p:nvSpPr>
          <p:spPr bwMode="auto">
            <a:xfrm flipV="1">
              <a:off x="4126" y="2765"/>
              <a:ext cx="234" cy="35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4" name="Line 21"/>
            <p:cNvSpPr>
              <a:spLocks noChangeShapeType="1"/>
            </p:cNvSpPr>
            <p:nvPr/>
          </p:nvSpPr>
          <p:spPr bwMode="auto">
            <a:xfrm flipV="1">
              <a:off x="4422" y="2779"/>
              <a:ext cx="529" cy="5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grpSp>
          <p:nvGrpSpPr>
            <p:cNvPr id="375" name="Group 22"/>
            <p:cNvGrpSpPr>
              <a:grpSpLocks/>
            </p:cNvGrpSpPr>
            <p:nvPr/>
          </p:nvGrpSpPr>
          <p:grpSpPr bwMode="auto">
            <a:xfrm>
              <a:off x="4882" y="2594"/>
              <a:ext cx="226" cy="341"/>
              <a:chOff x="5256" y="2944"/>
              <a:chExt cx="215" cy="325"/>
            </a:xfrm>
          </p:grpSpPr>
          <p:sp>
            <p:nvSpPr>
              <p:cNvPr id="556" name="AutoShape 23"/>
              <p:cNvSpPr>
                <a:spLocks noChangeArrowheads="1"/>
              </p:cNvSpPr>
              <p:nvPr/>
            </p:nvSpPr>
            <p:spPr bwMode="auto">
              <a:xfrm>
                <a:off x="5262" y="2969"/>
                <a:ext cx="193" cy="301"/>
              </a:xfrm>
              <a:prstGeom prst="roundRect">
                <a:avLst>
                  <a:gd name="adj" fmla="val 51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7" name="Freeform 24"/>
              <p:cNvSpPr>
                <a:spLocks noChangeArrowheads="1"/>
              </p:cNvSpPr>
              <p:nvPr/>
            </p:nvSpPr>
            <p:spPr bwMode="auto">
              <a:xfrm>
                <a:off x="5445" y="2944"/>
                <a:ext cx="27" cy="325"/>
              </a:xfrm>
              <a:custGeom>
                <a:avLst/>
                <a:gdLst>
                  <a:gd name="T0" fmla="*/ 0 w 119"/>
                  <a:gd name="T1" fmla="*/ 0 h 1435"/>
                  <a:gd name="T2" fmla="*/ 0 w 119"/>
                  <a:gd name="T3" fmla="*/ 0 h 1435"/>
                  <a:gd name="T4" fmla="*/ 0 w 119"/>
                  <a:gd name="T5" fmla="*/ 0 h 1435"/>
                  <a:gd name="T6" fmla="*/ 0 w 119"/>
                  <a:gd name="T7" fmla="*/ 0 h 1435"/>
                  <a:gd name="T8" fmla="*/ 0 w 119"/>
                  <a:gd name="T9" fmla="*/ 0 h 14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9" h="1435">
                    <a:moveTo>
                      <a:pt x="0" y="1434"/>
                    </a:moveTo>
                    <a:lnTo>
                      <a:pt x="118" y="1326"/>
                    </a:lnTo>
                    <a:lnTo>
                      <a:pt x="118" y="0"/>
                    </a:lnTo>
                    <a:lnTo>
                      <a:pt x="0" y="108"/>
                    </a:lnTo>
                    <a:lnTo>
                      <a:pt x="0" y="1434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8" name="Freeform 25"/>
              <p:cNvSpPr>
                <a:spLocks noChangeArrowheads="1"/>
              </p:cNvSpPr>
              <p:nvPr/>
            </p:nvSpPr>
            <p:spPr bwMode="auto">
              <a:xfrm>
                <a:off x="5270" y="3233"/>
                <a:ext cx="159" cy="16"/>
              </a:xfrm>
              <a:custGeom>
                <a:avLst/>
                <a:gdLst>
                  <a:gd name="T0" fmla="*/ 0 w 703"/>
                  <a:gd name="T1" fmla="*/ 0 h 72"/>
                  <a:gd name="T2" fmla="*/ 0 w 703"/>
                  <a:gd name="T3" fmla="*/ 0 h 72"/>
                  <a:gd name="T4" fmla="*/ 0 w 703"/>
                  <a:gd name="T5" fmla="*/ 0 h 72"/>
                  <a:gd name="T6" fmla="*/ 0 w 703"/>
                  <a:gd name="T7" fmla="*/ 0 h 72"/>
                  <a:gd name="T8" fmla="*/ 0 w 703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3" h="72">
                    <a:moveTo>
                      <a:pt x="0" y="71"/>
                    </a:moveTo>
                    <a:lnTo>
                      <a:pt x="82" y="0"/>
                    </a:lnTo>
                    <a:lnTo>
                      <a:pt x="702" y="2"/>
                    </a:lnTo>
                    <a:lnTo>
                      <a:pt x="702" y="71"/>
                    </a:lnTo>
                    <a:lnTo>
                      <a:pt x="0" y="7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9" name="Freeform 26"/>
              <p:cNvSpPr>
                <a:spLocks noChangeArrowheads="1"/>
              </p:cNvSpPr>
              <p:nvPr/>
            </p:nvSpPr>
            <p:spPr bwMode="auto">
              <a:xfrm>
                <a:off x="5271" y="3025"/>
                <a:ext cx="20" cy="225"/>
              </a:xfrm>
              <a:custGeom>
                <a:avLst/>
                <a:gdLst>
                  <a:gd name="T0" fmla="*/ 0 w 88"/>
                  <a:gd name="T1" fmla="*/ 0 h 991"/>
                  <a:gd name="T2" fmla="*/ 0 w 88"/>
                  <a:gd name="T3" fmla="*/ 0 h 991"/>
                  <a:gd name="T4" fmla="*/ 0 w 88"/>
                  <a:gd name="T5" fmla="*/ 0 h 991"/>
                  <a:gd name="T6" fmla="*/ 0 w 88"/>
                  <a:gd name="T7" fmla="*/ 0 h 991"/>
                  <a:gd name="T8" fmla="*/ 0 w 88"/>
                  <a:gd name="T9" fmla="*/ 0 h 9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991">
                    <a:moveTo>
                      <a:pt x="0" y="990"/>
                    </a:moveTo>
                    <a:lnTo>
                      <a:pt x="87" y="917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0" y="990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0" name="Freeform 27"/>
              <p:cNvSpPr>
                <a:spLocks noChangeArrowheads="1"/>
              </p:cNvSpPr>
              <p:nvPr/>
            </p:nvSpPr>
            <p:spPr bwMode="auto">
              <a:xfrm>
                <a:off x="5256" y="2945"/>
                <a:ext cx="216" cy="24"/>
              </a:xfrm>
              <a:custGeom>
                <a:avLst/>
                <a:gdLst>
                  <a:gd name="T0" fmla="*/ 0 w 951"/>
                  <a:gd name="T1" fmla="*/ 0 h 108"/>
                  <a:gd name="T2" fmla="*/ 0 w 951"/>
                  <a:gd name="T3" fmla="*/ 0 h 108"/>
                  <a:gd name="T4" fmla="*/ 0 w 951"/>
                  <a:gd name="T5" fmla="*/ 0 h 108"/>
                  <a:gd name="T6" fmla="*/ 0 w 951"/>
                  <a:gd name="T7" fmla="*/ 0 h 108"/>
                  <a:gd name="T8" fmla="*/ 0 w 951"/>
                  <a:gd name="T9" fmla="*/ 0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1" h="108">
                    <a:moveTo>
                      <a:pt x="0" y="107"/>
                    </a:moveTo>
                    <a:lnTo>
                      <a:pt x="113" y="0"/>
                    </a:lnTo>
                    <a:lnTo>
                      <a:pt x="950" y="0"/>
                    </a:lnTo>
                    <a:lnTo>
                      <a:pt x="836" y="107"/>
                    </a:lnTo>
                    <a:lnTo>
                      <a:pt x="0" y="107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1" name="AutoShape 28"/>
              <p:cNvSpPr>
                <a:spLocks noChangeArrowheads="1"/>
              </p:cNvSpPr>
              <p:nvPr/>
            </p:nvSpPr>
            <p:spPr bwMode="auto">
              <a:xfrm>
                <a:off x="5290" y="3026"/>
                <a:ext cx="138" cy="208"/>
              </a:xfrm>
              <a:prstGeom prst="roundRect">
                <a:avLst>
                  <a:gd name="adj" fmla="val 722"/>
                </a:avLst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2" name="Group 29"/>
              <p:cNvGrpSpPr>
                <a:grpSpLocks/>
              </p:cNvGrpSpPr>
              <p:nvPr/>
            </p:nvGrpSpPr>
            <p:grpSpPr bwMode="auto">
              <a:xfrm>
                <a:off x="5281" y="3017"/>
                <a:ext cx="154" cy="224"/>
                <a:chOff x="5281" y="3017"/>
                <a:chExt cx="154" cy="224"/>
              </a:xfrm>
            </p:grpSpPr>
            <p:grpSp>
              <p:nvGrpSpPr>
                <p:cNvPr id="565" name="Group 30"/>
                <p:cNvGrpSpPr>
                  <a:grpSpLocks/>
                </p:cNvGrpSpPr>
                <p:nvPr/>
              </p:nvGrpSpPr>
              <p:grpSpPr bwMode="auto">
                <a:xfrm>
                  <a:off x="5281" y="3180"/>
                  <a:ext cx="154" cy="61"/>
                  <a:chOff x="5281" y="3180"/>
                  <a:chExt cx="154" cy="61"/>
                </a:xfrm>
              </p:grpSpPr>
              <p:sp>
                <p:nvSpPr>
                  <p:cNvPr id="580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203"/>
                    <a:ext cx="120" cy="39"/>
                  </a:xfrm>
                  <a:prstGeom prst="roundRect">
                    <a:avLst>
                      <a:gd name="adj" fmla="val 263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1" name="Freeform 32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180"/>
                    <a:ext cx="35" cy="62"/>
                  </a:xfrm>
                  <a:custGeom>
                    <a:avLst/>
                    <a:gdLst>
                      <a:gd name="T0" fmla="*/ 0 w 156"/>
                      <a:gd name="T1" fmla="*/ 0 h 274"/>
                      <a:gd name="T2" fmla="*/ 0 w 156"/>
                      <a:gd name="T3" fmla="*/ 0 h 274"/>
                      <a:gd name="T4" fmla="*/ 0 w 156"/>
                      <a:gd name="T5" fmla="*/ 0 h 274"/>
                      <a:gd name="T6" fmla="*/ 0 w 156"/>
                      <a:gd name="T7" fmla="*/ 0 h 274"/>
                      <a:gd name="T8" fmla="*/ 0 w 156"/>
                      <a:gd name="T9" fmla="*/ 0 h 2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4">
                        <a:moveTo>
                          <a:pt x="0" y="102"/>
                        </a:moveTo>
                        <a:lnTo>
                          <a:pt x="0" y="273"/>
                        </a:lnTo>
                        <a:lnTo>
                          <a:pt x="155" y="170"/>
                        </a:lnTo>
                        <a:lnTo>
                          <a:pt x="155" y="0"/>
                        </a:lnTo>
                        <a:lnTo>
                          <a:pt x="0" y="102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2" name="Freeform 33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82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3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212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4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212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213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6" name="Group 37"/>
                <p:cNvGrpSpPr>
                  <a:grpSpLocks/>
                </p:cNvGrpSpPr>
                <p:nvPr/>
              </p:nvGrpSpPr>
              <p:grpSpPr bwMode="auto">
                <a:xfrm>
                  <a:off x="5281" y="3099"/>
                  <a:ext cx="154" cy="62"/>
                  <a:chOff x="5281" y="3099"/>
                  <a:chExt cx="154" cy="62"/>
                </a:xfrm>
              </p:grpSpPr>
              <p:sp>
                <p:nvSpPr>
                  <p:cNvPr id="574" name="AutoShape 38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122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5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99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3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6" name="Freeform 40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01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131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131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9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132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7" name="Group 44"/>
                <p:cNvGrpSpPr>
                  <a:grpSpLocks/>
                </p:cNvGrpSpPr>
                <p:nvPr/>
              </p:nvGrpSpPr>
              <p:grpSpPr bwMode="auto">
                <a:xfrm>
                  <a:off x="5281" y="3017"/>
                  <a:ext cx="154" cy="62"/>
                  <a:chOff x="5281" y="3017"/>
                  <a:chExt cx="154" cy="62"/>
                </a:xfrm>
              </p:grpSpPr>
              <p:sp>
                <p:nvSpPr>
                  <p:cNvPr id="568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040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9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17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4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4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0" name="Freeform 47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019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7"/>
                      <a:gd name="T2" fmla="*/ 0 w 683"/>
                      <a:gd name="T3" fmla="*/ 0 h 97"/>
                      <a:gd name="T4" fmla="*/ 0 w 683"/>
                      <a:gd name="T5" fmla="*/ 0 h 97"/>
                      <a:gd name="T6" fmla="*/ 0 w 683"/>
                      <a:gd name="T7" fmla="*/ 0 h 97"/>
                      <a:gd name="T8" fmla="*/ 0 w 683"/>
                      <a:gd name="T9" fmla="*/ 0 h 9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7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6"/>
                        </a:lnTo>
                        <a:lnTo>
                          <a:pt x="0" y="96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1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049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2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049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050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</p:grpSp>
          <p:sp>
            <p:nvSpPr>
              <p:cNvPr id="563" name="AutoShape 51"/>
              <p:cNvSpPr>
                <a:spLocks noChangeArrowheads="1"/>
              </p:cNvSpPr>
              <p:nvPr/>
            </p:nvSpPr>
            <p:spPr bwMode="auto">
              <a:xfrm>
                <a:off x="5429" y="3012"/>
                <a:ext cx="11" cy="241"/>
              </a:xfrm>
              <a:prstGeom prst="roundRect">
                <a:avLst>
                  <a:gd name="adj" fmla="val 10000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AutoShape 52"/>
              <p:cNvSpPr>
                <a:spLocks noChangeArrowheads="1"/>
              </p:cNvSpPr>
              <p:nvPr/>
            </p:nvSpPr>
            <p:spPr bwMode="auto">
              <a:xfrm>
                <a:off x="5294" y="2999"/>
                <a:ext cx="137" cy="28"/>
              </a:xfrm>
              <a:prstGeom prst="roundRect">
                <a:avLst>
                  <a:gd name="adj" fmla="val 356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6" name="Line 53"/>
            <p:cNvSpPr>
              <a:spLocks noChangeShapeType="1"/>
            </p:cNvSpPr>
            <p:nvPr/>
          </p:nvSpPr>
          <p:spPr bwMode="auto">
            <a:xfrm flipV="1">
              <a:off x="3762" y="2819"/>
              <a:ext cx="464" cy="29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7" name="Text Box 54"/>
            <p:cNvSpPr txBox="1">
              <a:spLocks noChangeArrowheads="1"/>
            </p:cNvSpPr>
            <p:nvPr/>
          </p:nvSpPr>
          <p:spPr bwMode="auto">
            <a:xfrm>
              <a:off x="4963" y="1135"/>
              <a:ext cx="563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642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Clients</a:t>
              </a:r>
            </a:p>
          </p:txBody>
        </p:sp>
        <p:pic>
          <p:nvPicPr>
            <p:cNvPr id="378" name="Picture 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" y="2063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5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" y="2048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" name="Group 57"/>
            <p:cNvGrpSpPr>
              <a:grpSpLocks/>
            </p:cNvGrpSpPr>
            <p:nvPr/>
          </p:nvGrpSpPr>
          <p:grpSpPr bwMode="auto">
            <a:xfrm>
              <a:off x="3986" y="1514"/>
              <a:ext cx="744" cy="450"/>
              <a:chOff x="3584" y="1792"/>
              <a:chExt cx="744" cy="450"/>
            </a:xfrm>
          </p:grpSpPr>
          <p:pic>
            <p:nvPicPr>
              <p:cNvPr id="554" name="Picture 5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55" name="AutoShape 59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6611" tIns="23190" rIns="46611" bIns="23190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1687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grpSp>
          <p:nvGrpSpPr>
            <p:cNvPr id="381" name="Group 60"/>
            <p:cNvGrpSpPr>
              <a:grpSpLocks/>
            </p:cNvGrpSpPr>
            <p:nvPr/>
          </p:nvGrpSpPr>
          <p:grpSpPr bwMode="auto">
            <a:xfrm>
              <a:off x="4492" y="3079"/>
              <a:ext cx="327" cy="494"/>
              <a:chOff x="576" y="1888"/>
              <a:chExt cx="294" cy="444"/>
            </a:xfrm>
          </p:grpSpPr>
          <p:sp>
            <p:nvSpPr>
              <p:cNvPr id="407" name="Rectangle 61"/>
              <p:cNvSpPr>
                <a:spLocks noChangeArrowheads="1"/>
              </p:cNvSpPr>
              <p:nvPr/>
            </p:nvSpPr>
            <p:spPr bwMode="auto">
              <a:xfrm>
                <a:off x="576" y="1922"/>
                <a:ext cx="259" cy="41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494936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8" name="Freeform 62"/>
              <p:cNvSpPr>
                <a:spLocks/>
              </p:cNvSpPr>
              <p:nvPr/>
            </p:nvSpPr>
            <p:spPr bwMode="auto">
              <a:xfrm>
                <a:off x="832" y="1888"/>
                <a:ext cx="37" cy="442"/>
              </a:xfrm>
              <a:custGeom>
                <a:avLst/>
                <a:gdLst>
                  <a:gd name="T0" fmla="*/ 0 w 36"/>
                  <a:gd name="T1" fmla="*/ 146 h 489"/>
                  <a:gd name="T2" fmla="*/ 48 w 36"/>
                  <a:gd name="T3" fmla="*/ 135 h 489"/>
                  <a:gd name="T4" fmla="*/ 48 w 36"/>
                  <a:gd name="T5" fmla="*/ 0 h 489"/>
                  <a:gd name="T6" fmla="*/ 0 w 36"/>
                  <a:gd name="T7" fmla="*/ 11 h 489"/>
                  <a:gd name="T8" fmla="*/ 0 w 36"/>
                  <a:gd name="T9" fmla="*/ 146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9">
                    <a:moveTo>
                      <a:pt x="0" y="489"/>
                    </a:moveTo>
                    <a:lnTo>
                      <a:pt x="36" y="452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8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09" name="Freeform 63"/>
              <p:cNvSpPr>
                <a:spLocks/>
              </p:cNvSpPr>
              <p:nvPr/>
            </p:nvSpPr>
            <p:spPr bwMode="auto">
              <a:xfrm>
                <a:off x="596" y="2281"/>
                <a:ext cx="217" cy="23"/>
              </a:xfrm>
              <a:custGeom>
                <a:avLst/>
                <a:gdLst>
                  <a:gd name="T0" fmla="*/ 0 w 247"/>
                  <a:gd name="T1" fmla="*/ 6 h 26"/>
                  <a:gd name="T2" fmla="*/ 6 w 247"/>
                  <a:gd name="T3" fmla="*/ 0 h 26"/>
                  <a:gd name="T4" fmla="*/ 53 w 247"/>
                  <a:gd name="T5" fmla="*/ 1 h 26"/>
                  <a:gd name="T6" fmla="*/ 53 w 247"/>
                  <a:gd name="T7" fmla="*/ 6 h 26"/>
                  <a:gd name="T8" fmla="*/ 0 w 247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6">
                    <a:moveTo>
                      <a:pt x="0" y="26"/>
                    </a:moveTo>
                    <a:lnTo>
                      <a:pt x="29" y="0"/>
                    </a:lnTo>
                    <a:lnTo>
                      <a:pt x="247" y="1"/>
                    </a:lnTo>
                    <a:lnTo>
                      <a:pt x="247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0" name="Freeform 64"/>
              <p:cNvSpPr>
                <a:spLocks/>
              </p:cNvSpPr>
              <p:nvPr/>
            </p:nvSpPr>
            <p:spPr bwMode="auto">
              <a:xfrm>
                <a:off x="596" y="1998"/>
                <a:ext cx="28" cy="305"/>
              </a:xfrm>
              <a:custGeom>
                <a:avLst/>
                <a:gdLst>
                  <a:gd name="T0" fmla="*/ 0 w 131"/>
                  <a:gd name="T1" fmla="*/ 0 h 1418"/>
                  <a:gd name="T2" fmla="*/ 0 w 131"/>
                  <a:gd name="T3" fmla="*/ 0 h 1418"/>
                  <a:gd name="T4" fmla="*/ 0 w 131"/>
                  <a:gd name="T5" fmla="*/ 0 h 1418"/>
                  <a:gd name="T6" fmla="*/ 0 w 131"/>
                  <a:gd name="T7" fmla="*/ 0 h 1418"/>
                  <a:gd name="T8" fmla="*/ 0 w 131"/>
                  <a:gd name="T9" fmla="*/ 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1418">
                    <a:moveTo>
                      <a:pt x="0" y="1418"/>
                    </a:moveTo>
                    <a:lnTo>
                      <a:pt x="131" y="1314"/>
                    </a:lnTo>
                    <a:lnTo>
                      <a:pt x="131" y="0"/>
                    </a:lnTo>
                    <a:lnTo>
                      <a:pt x="1" y="0"/>
                    </a:lnTo>
                    <a:lnTo>
                      <a:pt x="0" y="141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1" name="Freeform 65"/>
              <p:cNvSpPr>
                <a:spLocks/>
              </p:cNvSpPr>
              <p:nvPr/>
            </p:nvSpPr>
            <p:spPr bwMode="auto">
              <a:xfrm>
                <a:off x="577" y="1888"/>
                <a:ext cx="293" cy="34"/>
              </a:xfrm>
              <a:custGeom>
                <a:avLst/>
                <a:gdLst>
                  <a:gd name="T0" fmla="*/ 0 w 301"/>
                  <a:gd name="T1" fmla="*/ 14 h 37"/>
                  <a:gd name="T2" fmla="*/ 24 w 301"/>
                  <a:gd name="T3" fmla="*/ 0 h 37"/>
                  <a:gd name="T4" fmla="*/ 218 w 301"/>
                  <a:gd name="T5" fmla="*/ 0 h 37"/>
                  <a:gd name="T6" fmla="*/ 192 w 301"/>
                  <a:gd name="T7" fmla="*/ 14 h 37"/>
                  <a:gd name="T8" fmla="*/ 0 w 301"/>
                  <a:gd name="T9" fmla="*/ 14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1" h="37">
                    <a:moveTo>
                      <a:pt x="0" y="37"/>
                    </a:moveTo>
                    <a:lnTo>
                      <a:pt x="36" y="0"/>
                    </a:lnTo>
                    <a:lnTo>
                      <a:pt x="301" y="0"/>
                    </a:lnTo>
                    <a:lnTo>
                      <a:pt x="265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2" name="Rectangle 66"/>
              <p:cNvSpPr>
                <a:spLocks noChangeArrowheads="1"/>
              </p:cNvSpPr>
              <p:nvPr/>
            </p:nvSpPr>
            <p:spPr bwMode="auto">
              <a:xfrm>
                <a:off x="596" y="1998"/>
                <a:ext cx="217" cy="3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69696">
                        <a:alpha val="5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" name="Rectangle 67"/>
              <p:cNvSpPr>
                <a:spLocks noChangeArrowheads="1"/>
              </p:cNvSpPr>
              <p:nvPr/>
            </p:nvSpPr>
            <p:spPr bwMode="auto">
              <a:xfrm>
                <a:off x="623" y="1998"/>
                <a:ext cx="190" cy="28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4" name="Group 68"/>
              <p:cNvGrpSpPr>
                <a:grpSpLocks/>
              </p:cNvGrpSpPr>
              <p:nvPr/>
            </p:nvGrpSpPr>
            <p:grpSpPr bwMode="auto">
              <a:xfrm>
                <a:off x="720" y="2247"/>
                <a:ext cx="81" cy="38"/>
                <a:chOff x="816" y="1680"/>
                <a:chExt cx="463" cy="231"/>
              </a:xfrm>
            </p:grpSpPr>
            <p:sp>
              <p:nvSpPr>
                <p:cNvPr id="548" name="Oval 6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9" name="Rectangle 7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0" name="Oval 7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1" name="Line 7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52" name="Oval 7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3" name="Line 7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5" name="Group 75"/>
              <p:cNvGrpSpPr>
                <a:grpSpLocks/>
              </p:cNvGrpSpPr>
              <p:nvPr/>
            </p:nvGrpSpPr>
            <p:grpSpPr bwMode="auto">
              <a:xfrm>
                <a:off x="720" y="2229"/>
                <a:ext cx="81" cy="38"/>
                <a:chOff x="816" y="1680"/>
                <a:chExt cx="463" cy="231"/>
              </a:xfrm>
            </p:grpSpPr>
            <p:sp>
              <p:nvSpPr>
                <p:cNvPr id="542" name="Oval 7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" name="Rectangle 7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4" name="Oval 7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5" name="Line 7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6" name="Oval 8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7" name="Line 8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6" name="Group 82"/>
              <p:cNvGrpSpPr>
                <a:grpSpLocks/>
              </p:cNvGrpSpPr>
              <p:nvPr/>
            </p:nvGrpSpPr>
            <p:grpSpPr bwMode="auto">
              <a:xfrm>
                <a:off x="720" y="2191"/>
                <a:ext cx="81" cy="38"/>
                <a:chOff x="816" y="1680"/>
                <a:chExt cx="463" cy="231"/>
              </a:xfrm>
            </p:grpSpPr>
            <p:sp>
              <p:nvSpPr>
                <p:cNvPr id="536" name="Oval 8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8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8" name="Oval 8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9" name="Line 8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0" name="Oval 8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1" name="Line 8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7" name="Group 89"/>
              <p:cNvGrpSpPr>
                <a:grpSpLocks/>
              </p:cNvGrpSpPr>
              <p:nvPr/>
            </p:nvGrpSpPr>
            <p:grpSpPr bwMode="auto">
              <a:xfrm>
                <a:off x="720" y="2174"/>
                <a:ext cx="81" cy="38"/>
                <a:chOff x="816" y="1680"/>
                <a:chExt cx="463" cy="231"/>
              </a:xfrm>
            </p:grpSpPr>
            <p:sp>
              <p:nvSpPr>
                <p:cNvPr id="530" name="Oval 9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 9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" name="Oval 9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" name="Line 9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34" name="Oval 9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" name="Line 9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8" name="Group 96"/>
              <p:cNvGrpSpPr>
                <a:grpSpLocks/>
              </p:cNvGrpSpPr>
              <p:nvPr/>
            </p:nvGrpSpPr>
            <p:grpSpPr bwMode="auto">
              <a:xfrm>
                <a:off x="720" y="2135"/>
                <a:ext cx="81" cy="38"/>
                <a:chOff x="816" y="1680"/>
                <a:chExt cx="463" cy="231"/>
              </a:xfrm>
            </p:grpSpPr>
            <p:sp>
              <p:nvSpPr>
                <p:cNvPr id="524" name="Oval 9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5" name="Rectangle 9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6" name="Oval 9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7" name="Line 10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8" name="Oval 10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9" name="Line 10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9" name="Group 103"/>
              <p:cNvGrpSpPr>
                <a:grpSpLocks/>
              </p:cNvGrpSpPr>
              <p:nvPr/>
            </p:nvGrpSpPr>
            <p:grpSpPr bwMode="auto">
              <a:xfrm>
                <a:off x="720" y="2117"/>
                <a:ext cx="81" cy="39"/>
                <a:chOff x="816" y="1680"/>
                <a:chExt cx="463" cy="231"/>
              </a:xfrm>
            </p:grpSpPr>
            <p:sp>
              <p:nvSpPr>
                <p:cNvPr id="518" name="Oval 10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9" name="Rectangle 10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0" name="Oval 10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1" name="Line 10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2" name="Oval 10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3" name="Line 10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0" name="Group 110"/>
              <p:cNvGrpSpPr>
                <a:grpSpLocks/>
              </p:cNvGrpSpPr>
              <p:nvPr/>
            </p:nvGrpSpPr>
            <p:grpSpPr bwMode="auto">
              <a:xfrm>
                <a:off x="720" y="2079"/>
                <a:ext cx="81" cy="38"/>
                <a:chOff x="816" y="1680"/>
                <a:chExt cx="463" cy="231"/>
              </a:xfrm>
            </p:grpSpPr>
            <p:sp>
              <p:nvSpPr>
                <p:cNvPr id="512" name="Oval 11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4" name="Oval 11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5" name="Line 11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6" name="Oval 11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7" name="Line 11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1" name="Group 117"/>
              <p:cNvGrpSpPr>
                <a:grpSpLocks/>
              </p:cNvGrpSpPr>
              <p:nvPr/>
            </p:nvGrpSpPr>
            <p:grpSpPr bwMode="auto">
              <a:xfrm>
                <a:off x="720" y="2061"/>
                <a:ext cx="81" cy="38"/>
                <a:chOff x="816" y="1680"/>
                <a:chExt cx="463" cy="231"/>
              </a:xfrm>
            </p:grpSpPr>
            <p:sp>
              <p:nvSpPr>
                <p:cNvPr id="506" name="Oval 11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7" name="Rectangle 11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8" name="Oval 12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9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0" name="Oval 12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1" name="Line 12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2" name="Group 124"/>
              <p:cNvGrpSpPr>
                <a:grpSpLocks/>
              </p:cNvGrpSpPr>
              <p:nvPr/>
            </p:nvGrpSpPr>
            <p:grpSpPr bwMode="auto">
              <a:xfrm>
                <a:off x="720" y="2023"/>
                <a:ext cx="81" cy="38"/>
                <a:chOff x="816" y="1680"/>
                <a:chExt cx="463" cy="231"/>
              </a:xfrm>
            </p:grpSpPr>
            <p:sp>
              <p:nvSpPr>
                <p:cNvPr id="500" name="Oval 12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1" name="Rectangle 12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2" name="Oval 12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3" name="Line 12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04" name="Oval 12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5" name="Line 13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3" name="Group 131"/>
              <p:cNvGrpSpPr>
                <a:grpSpLocks/>
              </p:cNvGrpSpPr>
              <p:nvPr/>
            </p:nvGrpSpPr>
            <p:grpSpPr bwMode="auto">
              <a:xfrm>
                <a:off x="720" y="2005"/>
                <a:ext cx="81" cy="38"/>
                <a:chOff x="816" y="1680"/>
                <a:chExt cx="463" cy="231"/>
              </a:xfrm>
            </p:grpSpPr>
            <p:sp>
              <p:nvSpPr>
                <p:cNvPr id="494" name="Oval 13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5" name="Rectangle 13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6" name="Oval 13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7" name="Line 13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8" name="Oval 13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9" name="Line 13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4" name="Group 138"/>
              <p:cNvGrpSpPr>
                <a:grpSpLocks/>
              </p:cNvGrpSpPr>
              <p:nvPr/>
            </p:nvGrpSpPr>
            <p:grpSpPr bwMode="auto">
              <a:xfrm>
                <a:off x="614" y="2247"/>
                <a:ext cx="81" cy="38"/>
                <a:chOff x="816" y="1680"/>
                <a:chExt cx="463" cy="231"/>
              </a:xfrm>
            </p:grpSpPr>
            <p:sp>
              <p:nvSpPr>
                <p:cNvPr id="488" name="Oval 13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0" name="Oval 14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2" name="Oval 14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3" name="Line 14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5" name="Group 145"/>
              <p:cNvGrpSpPr>
                <a:grpSpLocks/>
              </p:cNvGrpSpPr>
              <p:nvPr/>
            </p:nvGrpSpPr>
            <p:grpSpPr bwMode="auto">
              <a:xfrm>
                <a:off x="614" y="2229"/>
                <a:ext cx="81" cy="38"/>
                <a:chOff x="816" y="1680"/>
                <a:chExt cx="463" cy="231"/>
              </a:xfrm>
            </p:grpSpPr>
            <p:sp>
              <p:nvSpPr>
                <p:cNvPr id="482" name="Oval 14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3" name="Rectangle 14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4" name="Oval 14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5" name="Line 14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6" name="Oval 15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7" name="Line 15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6" name="Group 152"/>
              <p:cNvGrpSpPr>
                <a:grpSpLocks/>
              </p:cNvGrpSpPr>
              <p:nvPr/>
            </p:nvGrpSpPr>
            <p:grpSpPr bwMode="auto">
              <a:xfrm>
                <a:off x="614" y="2191"/>
                <a:ext cx="81" cy="38"/>
                <a:chOff x="816" y="1680"/>
                <a:chExt cx="463" cy="231"/>
              </a:xfrm>
            </p:grpSpPr>
            <p:sp>
              <p:nvSpPr>
                <p:cNvPr id="476" name="Oval 15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7" name="Rectangle 15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8" name="Oval 15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9" name="Line 15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0" name="Oval 15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" name="Line 15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7" name="Group 159"/>
              <p:cNvGrpSpPr>
                <a:grpSpLocks/>
              </p:cNvGrpSpPr>
              <p:nvPr/>
            </p:nvGrpSpPr>
            <p:grpSpPr bwMode="auto">
              <a:xfrm>
                <a:off x="614" y="2174"/>
                <a:ext cx="81" cy="38"/>
                <a:chOff x="816" y="1680"/>
                <a:chExt cx="463" cy="231"/>
              </a:xfrm>
            </p:grpSpPr>
            <p:sp>
              <p:nvSpPr>
                <p:cNvPr id="470" name="Oval 16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1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2" name="Oval 16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3" name="Line 16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74" name="Oval 16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5" name="Line 16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8" name="Group 166"/>
              <p:cNvGrpSpPr>
                <a:grpSpLocks/>
              </p:cNvGrpSpPr>
              <p:nvPr/>
            </p:nvGrpSpPr>
            <p:grpSpPr bwMode="auto">
              <a:xfrm>
                <a:off x="614" y="2135"/>
                <a:ext cx="81" cy="38"/>
                <a:chOff x="816" y="1680"/>
                <a:chExt cx="463" cy="231"/>
              </a:xfrm>
            </p:grpSpPr>
            <p:sp>
              <p:nvSpPr>
                <p:cNvPr id="464" name="Oval 16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5" name="Rectangle 16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6" name="Oval 16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7" name="Line 17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8" name="Oval 17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9" name="Line 17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9" name="Group 173"/>
              <p:cNvGrpSpPr>
                <a:grpSpLocks/>
              </p:cNvGrpSpPr>
              <p:nvPr/>
            </p:nvGrpSpPr>
            <p:grpSpPr bwMode="auto">
              <a:xfrm>
                <a:off x="614" y="2117"/>
                <a:ext cx="81" cy="39"/>
                <a:chOff x="816" y="1680"/>
                <a:chExt cx="463" cy="231"/>
              </a:xfrm>
            </p:grpSpPr>
            <p:sp>
              <p:nvSpPr>
                <p:cNvPr id="458" name="Oval 17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9" name="Rectangle 17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0" name="Oval 17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1" name="Line 17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2" name="Oval 17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3" name="Line 17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0" name="Group 180"/>
              <p:cNvGrpSpPr>
                <a:grpSpLocks/>
              </p:cNvGrpSpPr>
              <p:nvPr/>
            </p:nvGrpSpPr>
            <p:grpSpPr bwMode="auto">
              <a:xfrm>
                <a:off x="614" y="2079"/>
                <a:ext cx="81" cy="38"/>
                <a:chOff x="816" y="1680"/>
                <a:chExt cx="463" cy="231"/>
              </a:xfrm>
            </p:grpSpPr>
            <p:sp>
              <p:nvSpPr>
                <p:cNvPr id="452" name="Oval 18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3" name="Rectangle 18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4" name="Oval 18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5" name="Line 18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6" name="Oval 18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7" name="Line 18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1" name="Group 187"/>
              <p:cNvGrpSpPr>
                <a:grpSpLocks/>
              </p:cNvGrpSpPr>
              <p:nvPr/>
            </p:nvGrpSpPr>
            <p:grpSpPr bwMode="auto">
              <a:xfrm>
                <a:off x="614" y="2061"/>
                <a:ext cx="81" cy="38"/>
                <a:chOff x="816" y="1680"/>
                <a:chExt cx="463" cy="231"/>
              </a:xfrm>
            </p:grpSpPr>
            <p:sp>
              <p:nvSpPr>
                <p:cNvPr id="446" name="Oval 18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7" name="Rectangle 18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8" name="Oval 19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9" name="Line 19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0" name="Oval 19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1" name="Line 19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2" name="Group 194"/>
              <p:cNvGrpSpPr>
                <a:grpSpLocks/>
              </p:cNvGrpSpPr>
              <p:nvPr/>
            </p:nvGrpSpPr>
            <p:grpSpPr bwMode="auto">
              <a:xfrm>
                <a:off x="614" y="2023"/>
                <a:ext cx="81" cy="38"/>
                <a:chOff x="816" y="1680"/>
                <a:chExt cx="463" cy="231"/>
              </a:xfrm>
            </p:grpSpPr>
            <p:sp>
              <p:nvSpPr>
                <p:cNvPr id="440" name="Oval 19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1" name="Rectangle 19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2" name="Oval 19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3" name="Line 19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44" name="Oval 19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5" name="Line 20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3" name="Group 201"/>
              <p:cNvGrpSpPr>
                <a:grpSpLocks/>
              </p:cNvGrpSpPr>
              <p:nvPr/>
            </p:nvGrpSpPr>
            <p:grpSpPr bwMode="auto">
              <a:xfrm>
                <a:off x="614" y="2005"/>
                <a:ext cx="81" cy="38"/>
                <a:chOff x="816" y="1680"/>
                <a:chExt cx="463" cy="231"/>
              </a:xfrm>
            </p:grpSpPr>
            <p:sp>
              <p:nvSpPr>
                <p:cNvPr id="434" name="Oval 20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5" name="Rectangle 20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6" name="Oval 20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7" name="Line 20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38" name="Oval 20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9" name="Line 20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</p:grpSp>
        <p:grpSp>
          <p:nvGrpSpPr>
            <p:cNvPr id="382" name="Group 208"/>
            <p:cNvGrpSpPr>
              <a:grpSpLocks/>
            </p:cNvGrpSpPr>
            <p:nvPr/>
          </p:nvGrpSpPr>
          <p:grpSpPr bwMode="auto">
            <a:xfrm>
              <a:off x="4189" y="2702"/>
              <a:ext cx="376" cy="178"/>
              <a:chOff x="528" y="3120"/>
              <a:chExt cx="287" cy="119"/>
            </a:xfrm>
          </p:grpSpPr>
          <p:sp>
            <p:nvSpPr>
              <p:cNvPr id="386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528" y="3180"/>
                <a:ext cx="227" cy="59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7" name="Freeform 210"/>
              <p:cNvSpPr>
                <a:spLocks noChangeAspect="1"/>
              </p:cNvSpPr>
              <p:nvPr/>
            </p:nvSpPr>
            <p:spPr bwMode="auto">
              <a:xfrm>
                <a:off x="528" y="3120"/>
                <a:ext cx="287" cy="60"/>
              </a:xfrm>
              <a:custGeom>
                <a:avLst/>
                <a:gdLst>
                  <a:gd name="T0" fmla="*/ 0 w 930"/>
                  <a:gd name="T1" fmla="*/ 0 h 195"/>
                  <a:gd name="T2" fmla="*/ 0 w 930"/>
                  <a:gd name="T3" fmla="*/ 0 h 195"/>
                  <a:gd name="T4" fmla="*/ 0 w 930"/>
                  <a:gd name="T5" fmla="*/ 0 h 195"/>
                  <a:gd name="T6" fmla="*/ 0 w 930"/>
                  <a:gd name="T7" fmla="*/ 0 h 195"/>
                  <a:gd name="T8" fmla="*/ 0 w 930"/>
                  <a:gd name="T9" fmla="*/ 0 h 1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0" h="195">
                    <a:moveTo>
                      <a:pt x="0" y="195"/>
                    </a:moveTo>
                    <a:lnTo>
                      <a:pt x="737" y="195"/>
                    </a:lnTo>
                    <a:lnTo>
                      <a:pt x="930" y="0"/>
                    </a:lnTo>
                    <a:lnTo>
                      <a:pt x="193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88" name="Freeform 211"/>
              <p:cNvSpPr>
                <a:spLocks noChangeAspect="1"/>
              </p:cNvSpPr>
              <p:nvPr/>
            </p:nvSpPr>
            <p:spPr bwMode="auto">
              <a:xfrm>
                <a:off x="753" y="3120"/>
                <a:ext cx="60" cy="119"/>
              </a:xfrm>
              <a:custGeom>
                <a:avLst/>
                <a:gdLst>
                  <a:gd name="T0" fmla="*/ 0 w 193"/>
                  <a:gd name="T1" fmla="*/ 0 h 389"/>
                  <a:gd name="T2" fmla="*/ 0 w 193"/>
                  <a:gd name="T3" fmla="*/ 0 h 389"/>
                  <a:gd name="T4" fmla="*/ 0 w 193"/>
                  <a:gd name="T5" fmla="*/ 0 h 389"/>
                  <a:gd name="T6" fmla="*/ 0 w 193"/>
                  <a:gd name="T7" fmla="*/ 0 h 389"/>
                  <a:gd name="T8" fmla="*/ 0 w 193"/>
                  <a:gd name="T9" fmla="*/ 0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3" h="389">
                    <a:moveTo>
                      <a:pt x="193" y="0"/>
                    </a:moveTo>
                    <a:lnTo>
                      <a:pt x="193" y="195"/>
                    </a:lnTo>
                    <a:lnTo>
                      <a:pt x="0" y="389"/>
                    </a:lnTo>
                    <a:lnTo>
                      <a:pt x="0" y="195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grpSp>
            <p:nvGrpSpPr>
              <p:cNvPr id="389" name="Group 212"/>
              <p:cNvGrpSpPr>
                <a:grpSpLocks noChangeAspect="1"/>
              </p:cNvGrpSpPr>
              <p:nvPr/>
            </p:nvGrpSpPr>
            <p:grpSpPr bwMode="auto">
              <a:xfrm>
                <a:off x="560" y="3125"/>
                <a:ext cx="213" cy="49"/>
                <a:chOff x="2680" y="1354"/>
                <a:chExt cx="571" cy="151"/>
              </a:xfrm>
            </p:grpSpPr>
            <p:sp>
              <p:nvSpPr>
                <p:cNvPr id="399" name="Freeform 213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0" name="Freeform 214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1" name="Freeform 215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2" name="Freeform 216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3" name="Freeform 217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4" name="Freeform 218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5" name="Freeform 219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6" name="Freeform 220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sp>
            <p:nvSpPr>
              <p:cNvPr id="390" name="Freeform 221"/>
              <p:cNvSpPr>
                <a:spLocks noChangeAspect="1"/>
              </p:cNvSpPr>
              <p:nvPr/>
            </p:nvSpPr>
            <p:spPr bwMode="auto">
              <a:xfrm>
                <a:off x="54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1" name="Freeform 222"/>
              <p:cNvSpPr>
                <a:spLocks noChangeAspect="1"/>
              </p:cNvSpPr>
              <p:nvPr/>
            </p:nvSpPr>
            <p:spPr bwMode="auto">
              <a:xfrm>
                <a:off x="570" y="3192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52" y="123"/>
                    </a:moveTo>
                    <a:lnTo>
                      <a:pt x="46" y="15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16" y="46"/>
                    </a:lnTo>
                    <a:lnTo>
                      <a:pt x="122" y="153"/>
                    </a:lnTo>
                    <a:lnTo>
                      <a:pt x="152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2" name="Freeform 223"/>
              <p:cNvSpPr>
                <a:spLocks noChangeAspect="1"/>
              </p:cNvSpPr>
              <p:nvPr/>
            </p:nvSpPr>
            <p:spPr bwMode="auto">
              <a:xfrm>
                <a:off x="630" y="3185"/>
                <a:ext cx="22" cy="20"/>
              </a:xfrm>
              <a:custGeom>
                <a:avLst/>
                <a:gdLst>
                  <a:gd name="T0" fmla="*/ 0 w 86"/>
                  <a:gd name="T1" fmla="*/ 0 h 194"/>
                  <a:gd name="T2" fmla="*/ 0 w 86"/>
                  <a:gd name="T3" fmla="*/ 0 h 194"/>
                  <a:gd name="T4" fmla="*/ 0 w 86"/>
                  <a:gd name="T5" fmla="*/ 0 h 194"/>
                  <a:gd name="T6" fmla="*/ 0 w 86"/>
                  <a:gd name="T7" fmla="*/ 0 h 194"/>
                  <a:gd name="T8" fmla="*/ 0 w 86"/>
                  <a:gd name="T9" fmla="*/ 0 h 194"/>
                  <a:gd name="T10" fmla="*/ 0 w 86"/>
                  <a:gd name="T11" fmla="*/ 0 h 194"/>
                  <a:gd name="T12" fmla="*/ 0 w 86"/>
                  <a:gd name="T13" fmla="*/ 0 h 194"/>
                  <a:gd name="T14" fmla="*/ 0 w 86"/>
                  <a:gd name="T15" fmla="*/ 0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3" name="Freeform 224"/>
              <p:cNvSpPr>
                <a:spLocks noChangeAspect="1"/>
              </p:cNvSpPr>
              <p:nvPr/>
            </p:nvSpPr>
            <p:spPr bwMode="auto">
              <a:xfrm>
                <a:off x="650" y="3192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30" y="153"/>
                    </a:moveTo>
                    <a:lnTo>
                      <a:pt x="136" y="46"/>
                    </a:lnTo>
                    <a:lnTo>
                      <a:pt x="152" y="61"/>
                    </a:lnTo>
                    <a:lnTo>
                      <a:pt x="152" y="0"/>
                    </a:lnTo>
                    <a:lnTo>
                      <a:pt x="91" y="0"/>
                    </a:lnTo>
                    <a:lnTo>
                      <a:pt x="106" y="15"/>
                    </a:lnTo>
                    <a:lnTo>
                      <a:pt x="0" y="123"/>
                    </a:lnTo>
                    <a:lnTo>
                      <a:pt x="3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4" name="Freeform 225"/>
              <p:cNvSpPr>
                <a:spLocks noChangeAspect="1"/>
              </p:cNvSpPr>
              <p:nvPr/>
            </p:nvSpPr>
            <p:spPr bwMode="auto">
              <a:xfrm>
                <a:off x="66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5" name="Freeform 226"/>
              <p:cNvSpPr>
                <a:spLocks noChangeAspect="1"/>
              </p:cNvSpPr>
              <p:nvPr/>
            </p:nvSpPr>
            <p:spPr bwMode="auto">
              <a:xfrm>
                <a:off x="650" y="3213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0" y="31"/>
                    </a:moveTo>
                    <a:lnTo>
                      <a:pt x="106" y="138"/>
                    </a:lnTo>
                    <a:lnTo>
                      <a:pt x="91" y="153"/>
                    </a:lnTo>
                    <a:lnTo>
                      <a:pt x="152" y="148"/>
                    </a:lnTo>
                    <a:lnTo>
                      <a:pt x="152" y="92"/>
                    </a:lnTo>
                    <a:lnTo>
                      <a:pt x="136" y="107"/>
                    </a:lnTo>
                    <a:lnTo>
                      <a:pt x="3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6" name="Freeform 227"/>
              <p:cNvSpPr>
                <a:spLocks noChangeAspect="1"/>
              </p:cNvSpPr>
              <p:nvPr/>
            </p:nvSpPr>
            <p:spPr bwMode="auto">
              <a:xfrm>
                <a:off x="630" y="3216"/>
                <a:ext cx="23" cy="20"/>
              </a:xfrm>
              <a:custGeom>
                <a:avLst/>
                <a:gdLst>
                  <a:gd name="T0" fmla="*/ 0 w 86"/>
                  <a:gd name="T1" fmla="*/ 0 h 193"/>
                  <a:gd name="T2" fmla="*/ 0 w 86"/>
                  <a:gd name="T3" fmla="*/ 0 h 193"/>
                  <a:gd name="T4" fmla="*/ 0 w 86"/>
                  <a:gd name="T5" fmla="*/ 0 h 193"/>
                  <a:gd name="T6" fmla="*/ 0 w 86"/>
                  <a:gd name="T7" fmla="*/ 0 h 193"/>
                  <a:gd name="T8" fmla="*/ 0 w 86"/>
                  <a:gd name="T9" fmla="*/ 0 h 193"/>
                  <a:gd name="T10" fmla="*/ 0 w 86"/>
                  <a:gd name="T11" fmla="*/ 0 h 193"/>
                  <a:gd name="T12" fmla="*/ 0 w 86"/>
                  <a:gd name="T13" fmla="*/ 0 h 193"/>
                  <a:gd name="T14" fmla="*/ 0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7" name="Freeform 228"/>
              <p:cNvSpPr>
                <a:spLocks noChangeAspect="1"/>
              </p:cNvSpPr>
              <p:nvPr/>
            </p:nvSpPr>
            <p:spPr bwMode="auto">
              <a:xfrm>
                <a:off x="570" y="3213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22" y="0"/>
                    </a:moveTo>
                    <a:lnTo>
                      <a:pt x="16" y="107"/>
                    </a:lnTo>
                    <a:lnTo>
                      <a:pt x="0" y="92"/>
                    </a:lnTo>
                    <a:lnTo>
                      <a:pt x="0" y="153"/>
                    </a:lnTo>
                    <a:lnTo>
                      <a:pt x="61" y="153"/>
                    </a:lnTo>
                    <a:lnTo>
                      <a:pt x="46" y="138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8" name="Oval 229"/>
              <p:cNvSpPr>
                <a:spLocks noChangeAspect="1" noChangeArrowheads="1"/>
              </p:cNvSpPr>
              <p:nvPr/>
            </p:nvSpPr>
            <p:spPr bwMode="auto">
              <a:xfrm>
                <a:off x="615" y="3197"/>
                <a:ext cx="53" cy="2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GB" altLang="en-US" sz="633" b="1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83" name="Picture 23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4" name="Picture 23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5" name="Picture 23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68633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980728"/>
            <a:ext cx="8643938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+mj-lt"/>
              </a:rPr>
              <a:t>As in distributed DBMSs, replication can be used to improve performance and availability.</a:t>
            </a:r>
          </a:p>
          <a:p>
            <a:r>
              <a:rPr lang="en-US" dirty="0">
                <a:latin typeface="+mj-lt"/>
              </a:rPr>
              <a:t>The original replication protocol </a:t>
            </a:r>
          </a:p>
          <a:p>
            <a:pPr lvl="1"/>
            <a:r>
              <a:rPr lang="en-US" sz="1969" dirty="0">
                <a:latin typeface="+mj-lt"/>
              </a:rPr>
              <a:t>Whenever a transaction </a:t>
            </a:r>
            <a:r>
              <a:rPr lang="en-US" sz="1969" dirty="0" err="1">
                <a:latin typeface="+mj-lt"/>
              </a:rPr>
              <a:t>Ti</a:t>
            </a:r>
            <a:r>
              <a:rPr lang="en-US" sz="1969" dirty="0">
                <a:latin typeface="+mj-lt"/>
              </a:rPr>
              <a:t>  is to be triggered at some node </a:t>
            </a:r>
            <a:r>
              <a:rPr lang="en-US" sz="1969" dirty="0" err="1">
                <a:latin typeface="+mj-lt"/>
              </a:rPr>
              <a:t>i</a:t>
            </a:r>
            <a:r>
              <a:rPr lang="en-US" sz="1969" dirty="0">
                <a:latin typeface="+mj-lt"/>
              </a:rPr>
              <a:t>, node </a:t>
            </a:r>
            <a:r>
              <a:rPr lang="en-US" sz="1969" dirty="0" err="1">
                <a:latin typeface="+mj-lt"/>
              </a:rPr>
              <a:t>i</a:t>
            </a:r>
            <a:r>
              <a:rPr lang="en-US" sz="1969" dirty="0">
                <a:latin typeface="+mj-lt"/>
              </a:rPr>
              <a:t> multicasts </a:t>
            </a:r>
            <a:r>
              <a:rPr lang="en-US" sz="1969" dirty="0" err="1">
                <a:latin typeface="+mj-lt"/>
              </a:rPr>
              <a:t>Ti</a:t>
            </a:r>
            <a:r>
              <a:rPr lang="en-US" sz="1969" dirty="0">
                <a:latin typeface="+mj-lt"/>
              </a:rPr>
              <a:t> </a:t>
            </a:r>
            <a:r>
              <a:rPr lang="en-US" dirty="0">
                <a:latin typeface="+mj-lt"/>
              </a:rPr>
              <a:t>to all nodes 1, 2, …, n, including itself. </a:t>
            </a:r>
          </a:p>
          <a:p>
            <a:pPr lvl="1"/>
            <a:r>
              <a:rPr lang="en-US" dirty="0">
                <a:latin typeface="+mj-lt"/>
              </a:rPr>
              <a:t>Once </a:t>
            </a:r>
            <a:r>
              <a:rPr lang="en-US" dirty="0" err="1">
                <a:latin typeface="+mj-lt"/>
              </a:rPr>
              <a:t>Ti</a:t>
            </a:r>
            <a:r>
              <a:rPr lang="en-US" dirty="0">
                <a:latin typeface="+mj-lt"/>
              </a:rPr>
              <a:t> is received at some other node j, it is placed in the </a:t>
            </a:r>
            <a:r>
              <a:rPr lang="en-US" u="sng" dirty="0">
                <a:latin typeface="+mj-lt"/>
              </a:rPr>
              <a:t>pending queue </a:t>
            </a:r>
            <a:r>
              <a:rPr lang="en-US" dirty="0">
                <a:latin typeface="+mj-lt"/>
              </a:rPr>
              <a:t>in FIFO order. </a:t>
            </a:r>
          </a:p>
          <a:p>
            <a:pPr lvl="1"/>
            <a:r>
              <a:rPr lang="en-US" dirty="0">
                <a:latin typeface="+mj-lt"/>
              </a:rPr>
              <a:t>Therefore, at each node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, there is a set of queues, q1, q2, …, </a:t>
            </a:r>
            <a:r>
              <a:rPr lang="en-US" dirty="0" err="1">
                <a:latin typeface="+mj-lt"/>
              </a:rPr>
              <a:t>qn</a:t>
            </a:r>
            <a:r>
              <a:rPr lang="en-US" dirty="0">
                <a:latin typeface="+mj-lt"/>
              </a:rPr>
              <a:t>, called pending queues.</a:t>
            </a:r>
          </a:p>
          <a:p>
            <a:pPr lvl="1"/>
            <a:r>
              <a:rPr lang="en-US" dirty="0">
                <a:latin typeface="+mj-lt"/>
              </a:rPr>
              <a:t>Once a transaction is ordered, then the refresher writes it to the </a:t>
            </a:r>
            <a:r>
              <a:rPr lang="en-US" u="sng" dirty="0">
                <a:latin typeface="+mj-lt"/>
              </a:rPr>
              <a:t>running queue </a:t>
            </a:r>
            <a:r>
              <a:rPr lang="en-US" dirty="0">
                <a:latin typeface="+mj-lt"/>
              </a:rPr>
              <a:t>in FIFO order, one after the other. </a:t>
            </a:r>
          </a:p>
          <a:p>
            <a:pPr lvl="1"/>
            <a:r>
              <a:rPr lang="en-US" dirty="0">
                <a:latin typeface="+mj-lt"/>
              </a:rPr>
              <a:t>Finally the Deliverer keeps checking the top of the running queue to start transaction execution, one after the other, in the local DBMS.</a:t>
            </a:r>
          </a:p>
        </p:txBody>
      </p:sp>
    </p:spTree>
    <p:extLst>
      <p:ext uri="{BB962C8B-B14F-4D97-AF65-F5344CB8AC3E}">
        <p14:creationId xmlns:p14="http://schemas.microsoft.com/office/powerpoint/2010/main" val="4120041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9658" y="1656928"/>
            <a:ext cx="8202161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/>
              <a:t>The original replication protocol has two limitations. </a:t>
            </a:r>
          </a:p>
          <a:p>
            <a:r>
              <a:rPr lang="en-US" dirty="0"/>
              <a:t>First, it assumes that databases are fully replicated across all cluster nodes and thus propagates each transaction to each cluster node. </a:t>
            </a:r>
          </a:p>
          <a:p>
            <a:pPr lvl="1"/>
            <a:r>
              <a:rPr lang="en-US" sz="1969" dirty="0"/>
              <a:t>This makes the algorithm unsuitable for supporting very large databases. </a:t>
            </a:r>
          </a:p>
          <a:p>
            <a:pPr lvl="1"/>
            <a:r>
              <a:rPr lang="en-US" sz="1969" dirty="0"/>
              <a:t>The first limitation (fully replicated across all cluster nodes) can be addressed by providing support for partial replication</a:t>
            </a:r>
          </a:p>
          <a:p>
            <a:r>
              <a:rPr lang="en-US" dirty="0"/>
              <a:t>Second, it has performance limitations since transactions are performed one after the other, and must endure waiting delays before starting. </a:t>
            </a:r>
          </a:p>
          <a:p>
            <a:pPr lvl="1"/>
            <a:r>
              <a:rPr lang="en-US" sz="1969" dirty="0"/>
              <a:t>The second limitation is addressed by eliminating the delay time. </a:t>
            </a:r>
          </a:p>
        </p:txBody>
      </p:sp>
    </p:spTree>
    <p:extLst>
      <p:ext uri="{BB962C8B-B14F-4D97-AF65-F5344CB8AC3E}">
        <p14:creationId xmlns:p14="http://schemas.microsoft.com/office/powerpoint/2010/main" val="2646472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94973" y="1052736"/>
            <a:ext cx="8354053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second limitation is addressed by eliminating the delay time. </a:t>
            </a:r>
          </a:p>
          <a:p>
            <a:r>
              <a:rPr lang="en-US" dirty="0"/>
              <a:t>Transactions are often naturally chronologically ordered with their timestamp.</a:t>
            </a:r>
          </a:p>
          <a:p>
            <a:r>
              <a:rPr lang="en-US" dirty="0"/>
              <a:t>The algorithm submits a transaction for execution as soon as it is received, thus avoiding the delay before submitting transactions. </a:t>
            </a:r>
          </a:p>
          <a:p>
            <a:r>
              <a:rPr lang="en-US" dirty="0"/>
              <a:t>When a transaction T is received out-of-order, all younger transactions must be aborted and re-submitted according to their correct timestamp order with respect to T. </a:t>
            </a:r>
          </a:p>
          <a:p>
            <a:r>
              <a:rPr lang="en-US" dirty="0"/>
              <a:t>Therefore, all transactions are committed in their timestamp order.</a:t>
            </a:r>
          </a:p>
        </p:txBody>
      </p:sp>
    </p:spTree>
    <p:extLst>
      <p:ext uri="{BB962C8B-B14F-4D97-AF65-F5344CB8AC3E}">
        <p14:creationId xmlns:p14="http://schemas.microsoft.com/office/powerpoint/2010/main" val="3663210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Load Balancing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1124744"/>
            <a:ext cx="8202161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In a database cluster, replication offers good load balancing opportunities, and the load balancing is easy to achieve. </a:t>
            </a:r>
          </a:p>
          <a:p>
            <a:r>
              <a:rPr lang="en-US" dirty="0"/>
              <a:t>Since all copies are mutually consistent, any node that stores a copy of the query data, e.g., the least loaded node, can be chosen at run-time by a conventional load balancing strategy.</a:t>
            </a:r>
          </a:p>
          <a:p>
            <a:r>
              <a:rPr lang="en-US" dirty="0"/>
              <a:t>Some approaches for load balancing in database clusters change the amount and type of workload submitted to the different replicas.</a:t>
            </a:r>
          </a:p>
          <a:p>
            <a:r>
              <a:rPr lang="en-US" dirty="0"/>
              <a:t>This approach is shown to provide high throughput, good scalability, and low response times for changing workloads with little overhead.</a:t>
            </a:r>
          </a:p>
        </p:txBody>
      </p:sp>
    </p:spTree>
    <p:extLst>
      <p:ext uri="{BB962C8B-B14F-4D97-AF65-F5344CB8AC3E}">
        <p14:creationId xmlns:p14="http://schemas.microsoft.com/office/powerpoint/2010/main" val="151897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418804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sz="2531" dirty="0"/>
              <a:t>Tightly coupled multiprocessor system: Symmetric multiprocessing or shared-memory multiprocessing (SMP)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It contains multiple CPUs that are connected at the bus level. 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These CPUs may have access to a central shared memory, or may participate in a memory hierarchy with both local and shared memory. 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Chip multiprocessors, also known as multi-core computing involve more than one processor placed on a single chip and can be thought of the most extreme form of tightly coupled multiprocessing. </a:t>
            </a:r>
            <a:endParaRPr lang="en-CA" sz="2531" dirty="0"/>
          </a:p>
        </p:txBody>
      </p:sp>
    </p:spTree>
    <p:extLst>
      <p:ext uri="{BB962C8B-B14F-4D97-AF65-F5344CB8AC3E}">
        <p14:creationId xmlns:p14="http://schemas.microsoft.com/office/powerpoint/2010/main" val="595432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56928"/>
            <a:ext cx="8643938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In a database cluster, parallel query processing can be used successfully to yield high performance. </a:t>
            </a:r>
          </a:p>
          <a:p>
            <a:r>
              <a:rPr lang="en-US" dirty="0"/>
              <a:t>Inter-query (and Intra-query) parallelism is naturally obtained as a result of load balancing and replication as discussed before.</a:t>
            </a:r>
          </a:p>
          <a:p>
            <a:r>
              <a:rPr lang="en-US" dirty="0"/>
              <a:t>Such parallelism is primarily useful </a:t>
            </a:r>
          </a:p>
          <a:p>
            <a:pPr lvl="1"/>
            <a:r>
              <a:rPr lang="en-US" sz="2400" dirty="0"/>
              <a:t>to increase the throughput of applications and </a:t>
            </a:r>
          </a:p>
          <a:p>
            <a:pPr lvl="1"/>
            <a:r>
              <a:rPr lang="en-US" sz="2400" dirty="0"/>
              <a:t>to reduce the response time of transactions and queries.</a:t>
            </a:r>
          </a:p>
          <a:p>
            <a:r>
              <a:rPr lang="en-US" dirty="0"/>
              <a:t>There are two alternative solutions for partitioning relations in a database cluster: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27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643938" cy="531621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Physical partitioning </a:t>
            </a:r>
            <a:r>
              <a:rPr lang="en-US" sz="2200" dirty="0"/>
              <a:t>defines relation partitions, like horizontal fragments, and allocates them to cluster nodes, possibly with replication.</a:t>
            </a:r>
          </a:p>
          <a:p>
            <a:r>
              <a:rPr lang="en-US" sz="2200" dirty="0"/>
              <a:t>This resembles fragmentation and allocation design in distributed databases (see Chapter 2) except that the objective is to increase intra-query parallelism, not locality of reference. </a:t>
            </a:r>
          </a:p>
          <a:p>
            <a:r>
              <a:rPr lang="en-US" sz="2200" dirty="0"/>
              <a:t>Thus, depending on the query and relation sizes, the degree of partitioning should be much finer. </a:t>
            </a:r>
          </a:p>
          <a:p>
            <a:r>
              <a:rPr lang="en-US" sz="2200" dirty="0"/>
              <a:t>Under uniform data distribution, physical partitioning is shown to yield good intra-query parallelism and inter-query parallelism. </a:t>
            </a:r>
          </a:p>
          <a:p>
            <a:r>
              <a:rPr lang="en-US" sz="2200" dirty="0"/>
              <a:t>However, physical partitioning is static and thus very sensitive to data skew conditions and the variation of query patterns that may require periodic repartitioning.</a:t>
            </a:r>
          </a:p>
        </p:txBody>
      </p:sp>
    </p:spTree>
    <p:extLst>
      <p:ext uri="{BB962C8B-B14F-4D97-AF65-F5344CB8AC3E}">
        <p14:creationId xmlns:p14="http://schemas.microsoft.com/office/powerpoint/2010/main" val="6753966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50" b="1" dirty="0">
                <a:solidFill>
                  <a:srgbClr val="FF0000"/>
                </a:solidFill>
              </a:rPr>
              <a:t>Virtual partitioning </a:t>
            </a:r>
            <a:r>
              <a:rPr lang="en-US" sz="2250" dirty="0"/>
              <a:t>avoids the problems of static physical partitioning using a dynamic approach and full replication (each relation is replicated at each node). </a:t>
            </a:r>
          </a:p>
          <a:p>
            <a:r>
              <a:rPr lang="en-US" sz="2250" dirty="0"/>
              <a:t>In its simplest form, which we call </a:t>
            </a:r>
            <a:r>
              <a:rPr lang="en-US" sz="2250" b="1" dirty="0">
                <a:solidFill>
                  <a:srgbClr val="FF0000"/>
                </a:solidFill>
              </a:rPr>
              <a:t>simple virtual partitioning (SVP)</a:t>
            </a:r>
            <a:r>
              <a:rPr lang="en-US" sz="2250" dirty="0"/>
              <a:t>, virtual partitions are dynamically produced for each query </a:t>
            </a:r>
          </a:p>
          <a:p>
            <a:r>
              <a:rPr lang="en-US" sz="2250" dirty="0"/>
              <a:t>and intra-query parallelism is obtained by sending sub-queries to different virtual partitions. </a:t>
            </a:r>
          </a:p>
          <a:p>
            <a:r>
              <a:rPr lang="en-US" sz="2250" dirty="0"/>
              <a:t>Each DBMS that receives a sub-query is forced to process a different subset of data items. </a:t>
            </a:r>
          </a:p>
          <a:p>
            <a:r>
              <a:rPr lang="en-US" sz="2250" dirty="0"/>
              <a:t>Finally, the partitioned result needs to be combined by an aggregate query.</a:t>
            </a:r>
          </a:p>
        </p:txBody>
      </p:sp>
    </p:spTree>
    <p:extLst>
      <p:ext uri="{BB962C8B-B14F-4D97-AF65-F5344CB8AC3E}">
        <p14:creationId xmlns:p14="http://schemas.microsoft.com/office/powerpoint/2010/main" val="2153519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531" b="1" dirty="0">
                <a:solidFill>
                  <a:srgbClr val="FF0000"/>
                </a:solidFill>
              </a:rPr>
              <a:t>SVP has some limitations</a:t>
            </a:r>
            <a:r>
              <a:rPr lang="en-US" sz="2531" dirty="0"/>
              <a:t>. First, determining the best virtual partitioning attributes and value ranges can be difficult since assuming uniform value distribution is not realistic. </a:t>
            </a:r>
          </a:p>
          <a:p>
            <a:r>
              <a:rPr lang="en-US" sz="2531" dirty="0"/>
              <a:t>Second, some DBMSs perform full table scans instead of indexed access when retrieving tuples from large intervals of values. </a:t>
            </a:r>
          </a:p>
          <a:p>
            <a:r>
              <a:rPr lang="en-US" sz="2531" dirty="0"/>
              <a:t>Third, as a query cannot be externally modified while being executed, load balancing is difficult to achieve and depends on the initial partitioning. </a:t>
            </a:r>
          </a:p>
        </p:txBody>
      </p:sp>
    </p:spTree>
    <p:extLst>
      <p:ext uri="{BB962C8B-B14F-4D97-AF65-F5344CB8AC3E}">
        <p14:creationId xmlns:p14="http://schemas.microsoft.com/office/powerpoint/2010/main" val="20177200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812" u="sng" dirty="0"/>
              <a:t>Fine-grained virtual partitioning</a:t>
            </a:r>
            <a:r>
              <a:rPr lang="en-US" sz="2812" dirty="0"/>
              <a:t> addresses these limitations by using a large number of sub-queries instead of one per DBMS. </a:t>
            </a:r>
          </a:p>
          <a:p>
            <a:r>
              <a:rPr lang="en-US" sz="2812" dirty="0"/>
              <a:t>Working with smaller sub-queries avoids full table scans and makes query processing less vulnerable.</a:t>
            </a:r>
          </a:p>
          <a:p>
            <a:r>
              <a:rPr lang="en-US" sz="2812" dirty="0"/>
              <a:t>However, this approach must estimate the partition sizes, and query processing time using database statistics. In practice, these estimates are hard to obtain.</a:t>
            </a:r>
          </a:p>
        </p:txBody>
      </p:sp>
    </p:spTree>
    <p:extLst>
      <p:ext uri="{BB962C8B-B14F-4D97-AF65-F5344CB8AC3E}">
        <p14:creationId xmlns:p14="http://schemas.microsoft.com/office/powerpoint/2010/main" val="4191402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9658" y="1606298"/>
            <a:ext cx="8455314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812" b="1" dirty="0">
                <a:solidFill>
                  <a:srgbClr val="FF0000"/>
                </a:solidFill>
              </a:rPr>
              <a:t>Adaptive virtual partitioning (AVP) </a:t>
            </a:r>
            <a:r>
              <a:rPr lang="en-US" sz="2812" dirty="0"/>
              <a:t>solves this problem by dynamically tuning partition sizes, thus without requiring these estimates. </a:t>
            </a:r>
          </a:p>
          <a:p>
            <a:r>
              <a:rPr lang="en-US" sz="2812" dirty="0" err="1"/>
              <a:t>AVP</a:t>
            </a:r>
            <a:r>
              <a:rPr lang="en-US" sz="2812" dirty="0"/>
              <a:t> runs independently at each participating cluster node, avoiding inter-node communication (for partition size determination). </a:t>
            </a:r>
          </a:p>
          <a:p>
            <a:r>
              <a:rPr lang="en-US" sz="2812" dirty="0"/>
              <a:t>Initially, each node receives an interval of values to work with. These intervals are determined exactly as for SVP. </a:t>
            </a:r>
          </a:p>
        </p:txBody>
      </p:sp>
    </p:spTree>
    <p:extLst>
      <p:ext uri="{BB962C8B-B14F-4D97-AF65-F5344CB8AC3E}">
        <p14:creationId xmlns:p14="http://schemas.microsoft.com/office/powerpoint/2010/main" val="22782247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/>
              <a:t>Then, each node performs the following steps: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Start with a very small partition size beginning with the first value of the received interval.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Execute a sub-query with this interval.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Increase the partition size and execute the corresponding sub-query 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Stop increasing if a stable size has been found.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If there is performance degradation, i.e., there were consecutive worse executions, decrease size and go to Step 2.</a:t>
            </a:r>
          </a:p>
        </p:txBody>
      </p:sp>
    </p:spTree>
    <p:extLst>
      <p:ext uri="{BB962C8B-B14F-4D97-AF65-F5344CB8AC3E}">
        <p14:creationId xmlns:p14="http://schemas.microsoft.com/office/powerpoint/2010/main" val="1505187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9844" y="980728"/>
            <a:ext cx="8524311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000" dirty="0" err="1"/>
              <a:t>AVP</a:t>
            </a:r>
            <a:r>
              <a:rPr lang="en-US" sz="3000" dirty="0"/>
              <a:t> has several advantages: 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flexibility for node allocation,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high availability because of full replication, and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opportunities for dynamic load balancing</a:t>
            </a:r>
            <a:r>
              <a:rPr lang="en-US" sz="3000" dirty="0"/>
              <a:t>. </a:t>
            </a:r>
          </a:p>
          <a:p>
            <a:r>
              <a:rPr lang="en-US" sz="3000" dirty="0"/>
              <a:t>But full replication can lead to high cost in disk usage. </a:t>
            </a:r>
          </a:p>
          <a:p>
            <a:r>
              <a:rPr lang="en-US" sz="3000" dirty="0"/>
              <a:t>To support partial replication, hybrid solutions have been proposed to combine physical and virtual partitioning. </a:t>
            </a:r>
          </a:p>
        </p:txBody>
      </p:sp>
    </p:spTree>
    <p:extLst>
      <p:ext uri="{BB962C8B-B14F-4D97-AF65-F5344CB8AC3E}">
        <p14:creationId xmlns:p14="http://schemas.microsoft.com/office/powerpoint/2010/main" val="1810915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9844" y="980728"/>
            <a:ext cx="8524311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/>
              <a:t>The hybrid design uses physical partitioning for the largest and most important relations and fully replicates the small tables. </a:t>
            </a:r>
          </a:p>
          <a:p>
            <a:r>
              <a:rPr lang="en-US" sz="3200" dirty="0"/>
              <a:t>Thus, intra-query parallelism can be achieved with lesser disk space requirements. </a:t>
            </a:r>
          </a:p>
          <a:p>
            <a:r>
              <a:rPr lang="en-US" sz="3200" dirty="0"/>
              <a:t>The hybrid solution combines </a:t>
            </a:r>
            <a:r>
              <a:rPr lang="en-US" sz="3200" dirty="0" err="1"/>
              <a:t>AVP</a:t>
            </a:r>
            <a:r>
              <a:rPr lang="en-US" sz="3200" dirty="0"/>
              <a:t> with physical partitioning. </a:t>
            </a:r>
          </a:p>
          <a:p>
            <a:r>
              <a:rPr lang="en-US" sz="3200" dirty="0"/>
              <a:t>It solves the problem of disk usage while keeping the advantages of </a:t>
            </a:r>
            <a:r>
              <a:rPr lang="en-US" sz="3200" dirty="0" err="1"/>
              <a:t>AVP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147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Fault-tolerance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3604" y="1052736"/>
            <a:ext cx="8354053" cy="5371347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There are several issues raised by failures. </a:t>
            </a:r>
          </a:p>
          <a:p>
            <a:pPr lvl="1"/>
            <a:r>
              <a:rPr lang="en-US" sz="2400" dirty="0"/>
              <a:t>The first is how to maintain consistency despite failures. </a:t>
            </a:r>
          </a:p>
          <a:p>
            <a:pPr lvl="1"/>
            <a:r>
              <a:rPr lang="en-US" sz="2400" dirty="0"/>
              <a:t>Second, for outstanding transactions, there is the issue of how to perform failover (recovery). </a:t>
            </a:r>
          </a:p>
          <a:p>
            <a:pPr lvl="1"/>
            <a:r>
              <a:rPr lang="en-US" sz="2400" dirty="0"/>
              <a:t>Third, when a failed replica is reintroduced (following recovery), the current state of the database needs to be updated. </a:t>
            </a:r>
          </a:p>
          <a:p>
            <a:r>
              <a:rPr lang="en-US" dirty="0"/>
              <a:t>The main concern is how to cope with failures. To start with, failures need to be detected. </a:t>
            </a:r>
          </a:p>
          <a:p>
            <a:r>
              <a:rPr lang="en-US" dirty="0"/>
              <a:t>In group communication based approaches, failure detection is provided by the underlying group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42195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81176" y="1196752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sz="2531" dirty="0"/>
              <a:t>Loosely coupled multiprocessor system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Loosely coupled multiprocessor systems (often referred to as clusters) are based on multiple standalone single or dual processor commodity computers interconnected via a high speed communication system (Gigabit Ethernet is common). 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Tightly coupled systems perform better and are physically smaller than loosely coupled systems, but have historically required greater initial investments and may depreciate rapidly; 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Nodes in a loosely coupled system are usually inexpensive computers and can be recycled as independent machines upon retirement from the cluster.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Loosely coupled systems have the ability to run different operating systems or OS versions on different systems.</a:t>
            </a:r>
            <a:endParaRPr lang="en-CA" sz="2531" dirty="0"/>
          </a:p>
        </p:txBody>
      </p:sp>
    </p:spTree>
    <p:extLst>
      <p:ext uri="{BB962C8B-B14F-4D97-AF65-F5344CB8AC3E}">
        <p14:creationId xmlns:p14="http://schemas.microsoft.com/office/powerpoint/2010/main" val="33473148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Fault-tolerance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268760"/>
            <a:ext cx="8643938" cy="529933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700" dirty="0"/>
              <a:t>Failures should also be detected at the client side. </a:t>
            </a:r>
          </a:p>
          <a:p>
            <a:r>
              <a:rPr lang="en-US" sz="2700" dirty="0"/>
              <a:t>Clients typically connect through TCP/IP, and can suspect of failed nodes via broken connections.</a:t>
            </a:r>
          </a:p>
          <a:p>
            <a:r>
              <a:rPr lang="en-US" sz="2700" dirty="0"/>
              <a:t>Upon a replica failure, the client API must discover a new replica, reestablish a new connection to it, and, in the simplest case, retransmit the last outstanding transaction to the just connected replica. </a:t>
            </a:r>
          </a:p>
          <a:p>
            <a:r>
              <a:rPr lang="en-US" sz="2700" dirty="0"/>
              <a:t>Since retransmissions are needed, duplicate transactions might be delivered. This requires a duplicate transaction detection and removal </a:t>
            </a:r>
            <a:r>
              <a:rPr lang="en-US" sz="2700"/>
              <a:t>mechanism.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16756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Products</a:t>
            </a: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83199"/>
              </p:ext>
            </p:extLst>
          </p:nvPr>
        </p:nvGraphicFramePr>
        <p:xfrm>
          <a:off x="1" y="1268760"/>
          <a:ext cx="9143999" cy="4770516"/>
        </p:xfrm>
        <a:graphic>
          <a:graphicData uri="http://schemas.openxmlformats.org/drawingml/2006/table">
            <a:tbl>
              <a:tblPr/>
              <a:tblGrid>
                <a:gridCol w="138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1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Vendor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Architecture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Platforms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IBM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DB2 Pure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Scale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DB2 Database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Partitioning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Feature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(DPF)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AIX on SP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Linux on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1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Microsoft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SQL Server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SQL Server 2008 R2 Parallel Data Warehouse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Windows on SMP and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Oracle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Real Application Cluster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Exadata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Database Machine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Windows, Unix, Linux on SMP and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5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NCR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Teradata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Bynet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network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NCR Unix and Windows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Oracle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MySQL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Linux 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Cluster 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294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6476084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7"/>
          <a:stretch/>
        </p:blipFill>
        <p:spPr>
          <a:xfrm>
            <a:off x="250031" y="0"/>
            <a:ext cx="8643938" cy="6580187"/>
          </a:xfrm>
        </p:spPr>
      </p:pic>
    </p:spTree>
    <p:extLst>
      <p:ext uri="{BB962C8B-B14F-4D97-AF65-F5344CB8AC3E}">
        <p14:creationId xmlns:p14="http://schemas.microsoft.com/office/powerpoint/2010/main" val="90847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 - Objectives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Much better cost / performance than mainframe solution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High-performance through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 throughput with inter-operation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Low response time with intra-operation parallelism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 availability and reliability by exploiting data replication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Extensibility with the ideal goals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Linear speed-up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Linear scale-up</a:t>
            </a:r>
          </a:p>
        </p:txBody>
      </p:sp>
    </p:spTree>
    <p:extLst>
      <p:ext uri="{BB962C8B-B14F-4D97-AF65-F5344CB8AC3E}">
        <p14:creationId xmlns:p14="http://schemas.microsoft.com/office/powerpoint/2010/main" val="383344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5" y="293824"/>
            <a:ext cx="4898775" cy="605294"/>
          </a:xfrm>
          <a:noFill/>
          <a:ln/>
        </p:spPr>
        <p:txBody>
          <a:bodyPr vert="horz" wrap="non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defTabSz="761961"/>
            <a:r>
              <a:rPr lang="en-US" dirty="0"/>
              <a:t>Data-based Parallelism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750219"/>
            <a:ext cx="8643938" cy="863826"/>
          </a:xfrm>
          <a:noFill/>
          <a:ln/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28588" indent="-228588" defTabSz="152392">
              <a:tabLst>
                <a:tab pos="584170" algn="l"/>
                <a:tab pos="965150" algn="l"/>
              </a:tabLst>
            </a:pPr>
            <a:r>
              <a:rPr lang="en-US" dirty="0"/>
              <a:t>Inter-operation </a:t>
            </a:r>
            <a:r>
              <a:rPr lang="en-CA" dirty="0"/>
              <a:t>parallelism</a:t>
            </a:r>
            <a:endParaRPr lang="en-US" dirty="0"/>
          </a:p>
          <a:p>
            <a:pPr lvl="1" defTabSz="152392">
              <a:tabLst>
                <a:tab pos="584170" algn="l"/>
                <a:tab pos="965150" algn="l"/>
              </a:tabLst>
            </a:pPr>
            <a:r>
              <a:rPr lang="en-US" sz="2400" dirty="0"/>
              <a:t>p operations of the same query in parallel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3443288" y="33530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68216" y="26958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 err="1">
                <a:solidFill>
                  <a:schemeClr val="tx2"/>
                </a:solidFill>
                <a:latin typeface="Arial" charset="0"/>
              </a:rPr>
              <a:t>op.3</a:t>
            </a:r>
            <a:endParaRPr lang="en-US" sz="1969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217586" y="26418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505201" y="3445122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op.1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018088" y="33276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80001" y="34197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op.2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V="1">
            <a:off x="4002088" y="3086349"/>
            <a:ext cx="38100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 flipV="1">
            <a:off x="4852988" y="3137148"/>
            <a:ext cx="355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9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241101" y="3993308"/>
            <a:ext cx="76009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150000"/>
              <a:buFont typeface="Wingdings" panose="05000000000000000000" pitchFamily="2" charset="2"/>
              <a:buChar char="§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Intra-operation </a:t>
            </a:r>
            <a:r>
              <a:rPr lang="en-CA" dirty="0"/>
              <a:t>parallelism</a:t>
            </a:r>
            <a:endParaRPr lang="en-US" kern="0" dirty="0">
              <a:solidFill>
                <a:srgbClr val="000000"/>
              </a:solidFill>
              <a:latin typeface="+mn-lt"/>
              <a:ea typeface="+mn-ea"/>
              <a:cs typeface="+mn-cs"/>
              <a:sym typeface="Palatino" charset="0"/>
            </a:endParaRPr>
          </a:p>
          <a:p>
            <a:pPr marL="619710" lvl="1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85000"/>
              <a:buFont typeface="Wingdings" panose="05000000000000000000" pitchFamily="2" charset="2"/>
              <a:buChar char="q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The same op in parallel</a:t>
            </a:r>
          </a:p>
        </p:txBody>
      </p:sp>
      <p:sp>
        <p:nvSpPr>
          <p:cNvPr id="35" name="Right Arrow 34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1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8" y="58357"/>
            <a:ext cx="8574941" cy="6509742"/>
          </a:xfrm>
        </p:spPr>
      </p:pic>
    </p:spTree>
    <p:extLst>
      <p:ext uri="{BB962C8B-B14F-4D97-AF65-F5344CB8AC3E}">
        <p14:creationId xmlns:p14="http://schemas.microsoft.com/office/powerpoint/2010/main" val="280142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Parallel System Architectures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34188" y="1052736"/>
            <a:ext cx="8643938" cy="5384998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Multiprocessor architecture alternatives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memory (SM)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disk (SD)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nothing (SN)</a:t>
            </a:r>
          </a:p>
          <a:p>
            <a:pPr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Hybrid architectures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Non-Uniform Memory Architecture (</a:t>
            </a:r>
            <a:r>
              <a:rPr lang="en-US" sz="2531" dirty="0" err="1"/>
              <a:t>NUMA</a:t>
            </a:r>
            <a:r>
              <a:rPr lang="en-US" sz="2531" dirty="0"/>
              <a:t>) </a:t>
            </a:r>
          </a:p>
          <a:p>
            <a:pPr lvl="2">
              <a:spcBef>
                <a:spcPct val="65000"/>
              </a:spcBef>
            </a:pPr>
            <a:r>
              <a:rPr lang="en-US" sz="2331" dirty="0"/>
              <a:t>Tightly coupled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Cluster (Shared nothing + shared disk: NAS/SAN)</a:t>
            </a:r>
          </a:p>
          <a:p>
            <a:pPr lvl="2">
              <a:spcBef>
                <a:spcPct val="65000"/>
              </a:spcBef>
            </a:pPr>
            <a:r>
              <a:rPr lang="en-US" sz="2331" dirty="0"/>
              <a:t>Loosely coupled</a:t>
            </a:r>
          </a:p>
        </p:txBody>
      </p:sp>
    </p:spTree>
    <p:extLst>
      <p:ext uri="{BB962C8B-B14F-4D97-AF65-F5344CB8AC3E}">
        <p14:creationId xmlns:p14="http://schemas.microsoft.com/office/powerpoint/2010/main" val="191752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2068" y="4565220"/>
            <a:ext cx="7961932" cy="1731244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DBMS on Symmetric Multi-Processors (SMP)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Prototypes: XPRS, Volcano, DBS3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   + Simplicity, load balancing, fast communication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   - Network cost, low extensibility</a:t>
            </a:r>
          </a:p>
        </p:txBody>
      </p:sp>
      <p:pic>
        <p:nvPicPr>
          <p:cNvPr id="1026" name="Picture 2" descr="C:\Documents and Settings\su8102\Desktop\Chapter 14\Chapter 14\Fig-14-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2992" y="1628800"/>
            <a:ext cx="3728854" cy="2682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01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Shared-Disk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69658" y="3782524"/>
            <a:ext cx="8583842" cy="20665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499" tIns="25400" rIns="63499" bIns="25400">
            <a:prstTxWarp prst="textNoShape">
              <a:avLst/>
            </a:prstTxWarp>
            <a:spAutoFit/>
          </a:bodyPr>
          <a:lstStyle/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Origins : DEC's </a:t>
            </a:r>
            <a:r>
              <a:rPr lang="en-US" sz="1969" dirty="0" err="1">
                <a:solidFill>
                  <a:schemeClr val="tx2"/>
                </a:solidFill>
                <a:latin typeface="Book Antiqua"/>
              </a:rPr>
              <a:t>VAXcluster</a:t>
            </a:r>
            <a:r>
              <a:rPr lang="en-US" sz="1969" dirty="0">
                <a:solidFill>
                  <a:schemeClr val="tx2"/>
                </a:solidFill>
                <a:latin typeface="Book Antiqua"/>
              </a:rPr>
              <a:t>, IBM's IMS/VS Data Sharing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Used first by Oracle with its Distributed Lock Manager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Now used by most DBMS vendors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+ network cost, extensibility, migration from uniprocessor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- complexity, potential performance problem for cache coherency 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  (Cache coherence is the consistency of shared resource data that ends up  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    stored in multiple local caches)</a:t>
            </a:r>
          </a:p>
        </p:txBody>
      </p:sp>
      <p:pic>
        <p:nvPicPr>
          <p:cNvPr id="2050" name="Picture 2" descr="C:\Documents and Settings\su8102\Desktop\Chapter 14\Chapter 14\Fig-14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6127" y="1484784"/>
            <a:ext cx="4737099" cy="2136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063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Shared-Nothing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0277" y="4391174"/>
            <a:ext cx="8353723" cy="1417588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Used by Teradata, IBM, Sybase, Microsoft for </a:t>
            </a:r>
            <a:r>
              <a:rPr lang="en-US" dirty="0" err="1"/>
              <a:t>OLAP</a:t>
            </a:r>
            <a:endParaRPr lang="en-US" dirty="0"/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Prototypes: Gamma, Bubba, Grace, </a:t>
            </a:r>
            <a:r>
              <a:rPr lang="en-US" dirty="0" err="1"/>
              <a:t>Prisma</a:t>
            </a:r>
            <a:r>
              <a:rPr lang="en-US" dirty="0"/>
              <a:t>, EDS</a:t>
            </a:r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   + Extensibility, availability</a:t>
            </a:r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    - Complexity, difficult load balancing</a:t>
            </a:r>
          </a:p>
        </p:txBody>
      </p:sp>
      <p:pic>
        <p:nvPicPr>
          <p:cNvPr id="3074" name="Picture 2" descr="C:\Documents and Settings\su8102\Desktop\Chapter 14\Chapter 14\Fig-14-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7947" y="1960712"/>
            <a:ext cx="4567014" cy="2051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721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2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87379"/>
            <a:ext cx="8643938" cy="9721080"/>
          </a:xfrm>
        </p:spPr>
      </p:pic>
    </p:spTree>
    <p:extLst>
      <p:ext uri="{BB962C8B-B14F-4D97-AF65-F5344CB8AC3E}">
        <p14:creationId xmlns:p14="http://schemas.microsoft.com/office/powerpoint/2010/main" val="25707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87379"/>
            <a:ext cx="8643938" cy="6422363"/>
          </a:xfrm>
        </p:spPr>
      </p:pic>
    </p:spTree>
    <p:extLst>
      <p:ext uri="{BB962C8B-B14F-4D97-AF65-F5344CB8AC3E}">
        <p14:creationId xmlns:p14="http://schemas.microsoft.com/office/powerpoint/2010/main" val="173028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Hybrid</a:t>
            </a:r>
            <a:r>
              <a:rPr lang="fr-FR" dirty="0"/>
              <a:t> Architectures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31" dirty="0"/>
              <a:t>Various possible combinations of the three basic architectures are possible to obtain different trade-offs between cost, performance, extensibility, availability, etc.</a:t>
            </a:r>
          </a:p>
          <a:p>
            <a:r>
              <a:rPr lang="en-US" sz="2531" dirty="0"/>
              <a:t>Hybrid architectures try to obtain the advantages of different architectures:</a:t>
            </a:r>
          </a:p>
          <a:p>
            <a:pPr lvl="1"/>
            <a:r>
              <a:rPr lang="en-US" sz="2531" dirty="0"/>
              <a:t>efficiency and simplicity of shared-memory (NUMA)</a:t>
            </a:r>
          </a:p>
          <a:p>
            <a:pPr lvl="1"/>
            <a:r>
              <a:rPr lang="en-US" sz="2531" dirty="0"/>
              <a:t>extensibility and cost of either shared disk or shared nothing (Cluster)</a:t>
            </a:r>
          </a:p>
          <a:p>
            <a:r>
              <a:rPr lang="en-US" sz="2531" dirty="0"/>
              <a:t>2 main kinds: NUMA and Cluster</a:t>
            </a:r>
            <a:endParaRPr lang="fr-FR" sz="2531" dirty="0"/>
          </a:p>
        </p:txBody>
      </p:sp>
    </p:spTree>
    <p:extLst>
      <p:ext uri="{BB962C8B-B14F-4D97-AF65-F5344CB8AC3E}">
        <p14:creationId xmlns:p14="http://schemas.microsoft.com/office/powerpoint/2010/main" val="304713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NUMA</a:t>
            </a:r>
            <a:r>
              <a:rPr lang="en-US" sz="1969" dirty="0">
                <a:solidFill>
                  <a:srgbClr val="000000"/>
                </a:solidFill>
                <a:latin typeface="Book Antiqua"/>
                <a:sym typeface="Palatino" charset="0"/>
              </a:rPr>
              <a:t> (Non-Uniform Memory Architecture) </a:t>
            </a:r>
            <a:endParaRPr lang="en-US" dirty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>
          <a:xfrm>
            <a:off x="241102" y="1052736"/>
            <a:ext cx="890289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50" dirty="0"/>
              <a:t>A method of configuring a cluster of microprocessor in a multiprocessing system so that they can share memory locally, improving performance and the ability of the system to be expanded.</a:t>
            </a:r>
          </a:p>
          <a:p>
            <a:r>
              <a:rPr lang="en-US" sz="2250" dirty="0"/>
              <a:t>Shared-Memory</a:t>
            </a:r>
          </a:p>
          <a:p>
            <a:pPr lvl="1"/>
            <a:r>
              <a:rPr lang="en-US" sz="2250" dirty="0"/>
              <a:t>Mixes two different aspects : addressing and physical memory</a:t>
            </a:r>
          </a:p>
          <a:p>
            <a:pPr lvl="1"/>
            <a:r>
              <a:rPr lang="en-US" sz="2391" dirty="0"/>
              <a:t>Addressing: single address space  vs multiple address spaces</a:t>
            </a:r>
          </a:p>
          <a:p>
            <a:pPr lvl="1"/>
            <a:r>
              <a:rPr lang="en-US" sz="2391" dirty="0"/>
              <a:t>Physical memory: central vs distributed</a:t>
            </a:r>
          </a:p>
          <a:p>
            <a:r>
              <a:rPr lang="en-US" sz="2250" dirty="0"/>
              <a:t>NUMA = single address space on distributed physical memory</a:t>
            </a:r>
          </a:p>
          <a:p>
            <a:pPr lvl="1"/>
            <a:r>
              <a:rPr lang="en-US" sz="2250" dirty="0"/>
              <a:t>Eases application portability, Extensibility</a:t>
            </a:r>
          </a:p>
          <a:p>
            <a:r>
              <a:rPr lang="en-US" sz="2250" dirty="0"/>
              <a:t>The most successful NUMA is Cache Coherent NUMA (CC-NUMA)</a:t>
            </a:r>
          </a:p>
        </p:txBody>
      </p:sp>
    </p:spTree>
    <p:extLst>
      <p:ext uri="{BB962C8B-B14F-4D97-AF65-F5344CB8AC3E}">
        <p14:creationId xmlns:p14="http://schemas.microsoft.com/office/powerpoint/2010/main" val="66170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CC-NUMA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268760"/>
            <a:ext cx="8542676" cy="5063063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Main memory </a:t>
            </a:r>
            <a:r>
              <a:rPr lang="en-US" dirty="0"/>
              <a:t>is physically distributed among the nodes as with shared-nothing or shared-disk.</a:t>
            </a:r>
          </a:p>
          <a:p>
            <a:pPr lvl="1"/>
            <a:r>
              <a:rPr lang="en-US" dirty="0"/>
              <a:t>Any processor has access to all other processors’ memories (shared memory)</a:t>
            </a:r>
          </a:p>
          <a:p>
            <a:r>
              <a:rPr lang="en-US" dirty="0"/>
              <a:t>Similar to shared-disk, different processors can access the same data in a conflicting update mode, so global cache consistency protocols are needed. </a:t>
            </a:r>
          </a:p>
          <a:p>
            <a:r>
              <a:rPr lang="en-US" dirty="0"/>
              <a:t>In order to make remote memory access efficient, the only viable solution is to have cache consistency done in hardware through a special consistent cache interconnect.</a:t>
            </a:r>
          </a:p>
          <a:p>
            <a:r>
              <a:rPr lang="en-US" dirty="0"/>
              <a:t>Because shared-memory and cache consistency are supported by hardware, remote memory access is very efficient, only several times (typically between 2 and 3 times) the cost of local access.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4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Cluster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5380" y="1340768"/>
            <a:ext cx="8533240" cy="480990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dirty="0"/>
              <a:t>A cluster is a set of independent server nodes interconnected to share resources and form a single system. </a:t>
            </a:r>
          </a:p>
          <a:p>
            <a:r>
              <a:rPr lang="en-US" dirty="0"/>
              <a:t>The shared resources, called clustered resources, can be hardware such as disk or software such as data management services. </a:t>
            </a:r>
          </a:p>
          <a:p>
            <a:r>
              <a:rPr lang="en-US" dirty="0"/>
              <a:t>The server nodes are made of off-the-shelf components ranging from simple PC components to more powerful </a:t>
            </a:r>
            <a:r>
              <a:rPr lang="en-US" dirty="0" err="1"/>
              <a:t>SMP</a:t>
            </a:r>
            <a:r>
              <a:rPr lang="en-US" dirty="0"/>
              <a:t> (Symmetric Multi-Processors) . </a:t>
            </a:r>
          </a:p>
          <a:p>
            <a:r>
              <a:rPr lang="en-US" dirty="0"/>
              <a:t>Using many off-the-shelf components is essential to obtain the best cost/performance ratio while exploiting continuing progress in hardware components. </a:t>
            </a:r>
          </a:p>
          <a:p>
            <a:r>
              <a:rPr lang="en-US" dirty="0"/>
              <a:t>In its cheapest form, the interconnection can be a local network. However, there are now fast standard </a:t>
            </a:r>
            <a:r>
              <a:rPr lang="en-US" dirty="0" err="1"/>
              <a:t>interconnecttions</a:t>
            </a:r>
            <a:r>
              <a:rPr lang="en-US" dirty="0"/>
              <a:t> for clusters (e.g., </a:t>
            </a:r>
            <a:r>
              <a:rPr lang="en-US" dirty="0" err="1"/>
              <a:t>Myrinet</a:t>
            </a:r>
            <a:r>
              <a:rPr lang="en-US" dirty="0"/>
              <a:t> and </a:t>
            </a:r>
            <a:r>
              <a:rPr lang="en-US" dirty="0" err="1"/>
              <a:t>Infiniband</a:t>
            </a:r>
            <a:r>
              <a:rPr lang="en-US" dirty="0"/>
              <a:t>) that provide high bandwidth (Gigabits/sec) with low latency for message traffic.</a:t>
            </a:r>
          </a:p>
        </p:txBody>
      </p:sp>
    </p:spTree>
    <p:extLst>
      <p:ext uri="{BB962C8B-B14F-4D97-AF65-F5344CB8AC3E}">
        <p14:creationId xmlns:p14="http://schemas.microsoft.com/office/powerpoint/2010/main" val="61419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Cluster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5380" y="1400518"/>
            <a:ext cx="8533240" cy="480990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Its architecture can be either shared nothing or shared-disk. </a:t>
            </a:r>
          </a:p>
          <a:p>
            <a:r>
              <a:rPr lang="en-US" dirty="0"/>
              <a:t>Shared-nothing clusters have been widely used because they can provide the best cost/performance ratio and scale up to very large configurations (thousands of nodes). </a:t>
            </a:r>
          </a:p>
          <a:p>
            <a:r>
              <a:rPr lang="en-US" dirty="0"/>
              <a:t>However, because each disk is directly connected to a computer via a bus, adding or replacing cluster nodes requires disk and data reorganization.</a:t>
            </a:r>
          </a:p>
          <a:p>
            <a:r>
              <a:rPr lang="en-US" dirty="0"/>
              <a:t>Shared-disk avoids such reorganization but requires disks to be globally accessible by the cluster nodes.</a:t>
            </a:r>
          </a:p>
        </p:txBody>
      </p:sp>
    </p:spTree>
    <p:extLst>
      <p:ext uri="{BB962C8B-B14F-4D97-AF65-F5344CB8AC3E}">
        <p14:creationId xmlns:p14="http://schemas.microsoft.com/office/powerpoint/2010/main" val="29397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 cluster vs SD cluster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250" dirty="0"/>
              <a:t>SN cluster can </a:t>
            </a:r>
            <a:r>
              <a:rPr lang="fr-FR" sz="2250" dirty="0" err="1"/>
              <a:t>yield</a:t>
            </a:r>
            <a:r>
              <a:rPr lang="fr-FR" sz="2250" dirty="0"/>
              <a:t>  best </a:t>
            </a:r>
            <a:r>
              <a:rPr lang="fr-FR" sz="2250" dirty="0" err="1"/>
              <a:t>cost</a:t>
            </a:r>
            <a:r>
              <a:rPr lang="fr-FR" sz="2250" dirty="0"/>
              <a:t>/performance and </a:t>
            </a:r>
            <a:r>
              <a:rPr lang="fr-FR" sz="2250" dirty="0" err="1"/>
              <a:t>extensibility</a:t>
            </a:r>
            <a:endParaRPr lang="fr-FR" sz="2250" dirty="0"/>
          </a:p>
          <a:p>
            <a:pPr lvl="1"/>
            <a:r>
              <a:rPr lang="fr-FR" sz="2250" dirty="0"/>
              <a:t> But </a:t>
            </a:r>
            <a:r>
              <a:rPr lang="fr-FR" sz="2250" dirty="0" err="1"/>
              <a:t>adding</a:t>
            </a:r>
            <a:r>
              <a:rPr lang="fr-FR" sz="2250" dirty="0"/>
              <a:t> </a:t>
            </a:r>
            <a:r>
              <a:rPr lang="en-US" sz="2250" dirty="0"/>
              <a:t>or replacing cluster nodes requires disk and data reorganization</a:t>
            </a:r>
          </a:p>
          <a:p>
            <a:r>
              <a:rPr lang="en-US" sz="2250" dirty="0"/>
              <a:t>SD cluster </a:t>
            </a:r>
            <a:r>
              <a:rPr lang="fr-FR" sz="2250" dirty="0" err="1"/>
              <a:t>avoids</a:t>
            </a:r>
            <a:r>
              <a:rPr lang="fr-FR" sz="2250" dirty="0"/>
              <a:t> </a:t>
            </a:r>
            <a:r>
              <a:rPr lang="fr-FR" sz="2250" dirty="0" err="1"/>
              <a:t>such</a:t>
            </a:r>
            <a:r>
              <a:rPr lang="fr-FR" sz="2250" dirty="0"/>
              <a:t> </a:t>
            </a:r>
            <a:r>
              <a:rPr lang="en-US" sz="2250" dirty="0"/>
              <a:t>reorganization but requires disks to be globally accessible by the cluster nodes</a:t>
            </a:r>
          </a:p>
          <a:p>
            <a:pPr lvl="1"/>
            <a:r>
              <a:rPr lang="en-US" sz="2250" dirty="0"/>
              <a:t> </a:t>
            </a:r>
            <a:r>
              <a:rPr lang="fr-FR" sz="2250" dirty="0"/>
              <a:t>Network-</a:t>
            </a:r>
            <a:r>
              <a:rPr lang="fr-FR" sz="2250" dirty="0" err="1"/>
              <a:t>attached</a:t>
            </a:r>
            <a:r>
              <a:rPr lang="fr-FR" sz="2250" dirty="0"/>
              <a:t> </a:t>
            </a:r>
            <a:r>
              <a:rPr lang="fr-FR" sz="2250" dirty="0" err="1"/>
              <a:t>storage</a:t>
            </a:r>
            <a:r>
              <a:rPr lang="fr-FR" sz="2250" dirty="0"/>
              <a:t> (NAS)</a:t>
            </a:r>
          </a:p>
          <a:p>
            <a:pPr lvl="2"/>
            <a:r>
              <a:rPr lang="en-US" sz="2250" dirty="0"/>
              <a:t>distributed file system protocol such as NFS (Network File System), relatively slow and not appropriate </a:t>
            </a:r>
            <a:r>
              <a:rPr lang="fr-FR" sz="2250" dirty="0"/>
              <a:t>for </a:t>
            </a:r>
            <a:r>
              <a:rPr lang="fr-FR" sz="2250" dirty="0" err="1"/>
              <a:t>database</a:t>
            </a:r>
            <a:r>
              <a:rPr lang="fr-FR" sz="2250" dirty="0"/>
              <a:t> management</a:t>
            </a:r>
          </a:p>
          <a:p>
            <a:pPr lvl="1"/>
            <a:r>
              <a:rPr lang="fr-FR" sz="2250" dirty="0"/>
              <a:t>Storage-area network (SAN)</a:t>
            </a:r>
          </a:p>
          <a:p>
            <a:pPr lvl="2"/>
            <a:r>
              <a:rPr lang="en-US" sz="2250" dirty="0"/>
              <a:t>Block-based protocol thus making it easier to manage cache consistency</a:t>
            </a:r>
            <a:r>
              <a:rPr lang="fr-FR" sz="2250" dirty="0"/>
              <a:t>, efficient, but </a:t>
            </a:r>
            <a:r>
              <a:rPr lang="fr-FR" sz="2250" dirty="0" err="1"/>
              <a:t>costlier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90837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MS PGothic" panose="020B0600070205080204" pitchFamily="34" charset="-128"/>
              </a:rPr>
              <a:t>NAS vs SAN architecture</a:t>
            </a:r>
          </a:p>
        </p:txBody>
      </p:sp>
      <p:grpSp>
        <p:nvGrpSpPr>
          <p:cNvPr id="49156" name="Group 254"/>
          <p:cNvGrpSpPr>
            <a:grpSpLocks/>
          </p:cNvGrpSpPr>
          <p:nvPr/>
        </p:nvGrpSpPr>
        <p:grpSpPr bwMode="auto">
          <a:xfrm>
            <a:off x="268398" y="1808820"/>
            <a:ext cx="3843339" cy="4357688"/>
            <a:chOff x="2967" y="1327"/>
            <a:chExt cx="2421" cy="2745"/>
          </a:xfrm>
        </p:grpSpPr>
        <p:sp>
          <p:nvSpPr>
            <p:cNvPr id="49157" name="Line 255"/>
            <p:cNvSpPr>
              <a:spLocks noChangeShapeType="1"/>
            </p:cNvSpPr>
            <p:nvPr/>
          </p:nvSpPr>
          <p:spPr bwMode="auto">
            <a:xfrm flipH="1">
              <a:off x="3084" y="2089"/>
              <a:ext cx="786" cy="47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8" name="Line 256"/>
            <p:cNvSpPr>
              <a:spLocks noChangeShapeType="1"/>
            </p:cNvSpPr>
            <p:nvPr/>
          </p:nvSpPr>
          <p:spPr bwMode="auto">
            <a:xfrm flipH="1" flipV="1">
              <a:off x="4139" y="2076"/>
              <a:ext cx="993" cy="49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9" name="Line 257"/>
            <p:cNvSpPr>
              <a:spLocks noChangeShapeType="1"/>
            </p:cNvSpPr>
            <p:nvPr/>
          </p:nvSpPr>
          <p:spPr bwMode="auto">
            <a:xfrm flipV="1">
              <a:off x="3825" y="2156"/>
              <a:ext cx="190" cy="41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0" name="Line 258"/>
            <p:cNvSpPr>
              <a:spLocks noChangeShapeType="1"/>
            </p:cNvSpPr>
            <p:nvPr/>
          </p:nvSpPr>
          <p:spPr bwMode="auto">
            <a:xfrm flipH="1" flipV="1">
              <a:off x="4142" y="2131"/>
              <a:ext cx="286" cy="32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1" name="Line 259"/>
            <p:cNvSpPr>
              <a:spLocks noChangeShapeType="1"/>
            </p:cNvSpPr>
            <p:nvPr/>
          </p:nvSpPr>
          <p:spPr bwMode="auto">
            <a:xfrm>
              <a:off x="3259" y="1547"/>
              <a:ext cx="637" cy="455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2" name="Line 260"/>
            <p:cNvSpPr>
              <a:spLocks noChangeShapeType="1"/>
            </p:cNvSpPr>
            <p:nvPr/>
          </p:nvSpPr>
          <p:spPr bwMode="auto">
            <a:xfrm flipH="1">
              <a:off x="4162" y="1522"/>
              <a:ext cx="379" cy="40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3" name="Line 261"/>
            <p:cNvSpPr>
              <a:spLocks noChangeShapeType="1"/>
            </p:cNvSpPr>
            <p:nvPr/>
          </p:nvSpPr>
          <p:spPr bwMode="auto">
            <a:xfrm>
              <a:off x="3733" y="1566"/>
              <a:ext cx="212" cy="36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4" name="Line 262"/>
            <p:cNvSpPr>
              <a:spLocks noChangeShapeType="1"/>
            </p:cNvSpPr>
            <p:nvPr/>
          </p:nvSpPr>
          <p:spPr bwMode="auto">
            <a:xfrm flipH="1">
              <a:off x="4077" y="1516"/>
              <a:ext cx="110" cy="31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65" name="Picture 26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" y="2391"/>
              <a:ext cx="507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66" name="Group 264"/>
            <p:cNvGrpSpPr>
              <a:grpSpLocks/>
            </p:cNvGrpSpPr>
            <p:nvPr/>
          </p:nvGrpSpPr>
          <p:grpSpPr bwMode="auto">
            <a:xfrm>
              <a:off x="4348" y="2855"/>
              <a:ext cx="216" cy="130"/>
              <a:chOff x="4793" y="3088"/>
              <a:chExt cx="239" cy="143"/>
            </a:xfrm>
          </p:grpSpPr>
          <p:sp>
            <p:nvSpPr>
              <p:cNvPr id="49253" name="Oval 265"/>
              <p:cNvSpPr>
                <a:spLocks noChangeArrowheads="1"/>
              </p:cNvSpPr>
              <p:nvPr/>
            </p:nvSpPr>
            <p:spPr bwMode="auto">
              <a:xfrm>
                <a:off x="4793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Oval 266"/>
              <p:cNvSpPr>
                <a:spLocks noChangeArrowheads="1"/>
              </p:cNvSpPr>
              <p:nvPr/>
            </p:nvSpPr>
            <p:spPr bwMode="auto">
              <a:xfrm>
                <a:off x="4793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267"/>
              <p:cNvSpPr>
                <a:spLocks noChangeArrowheads="1"/>
              </p:cNvSpPr>
              <p:nvPr/>
            </p:nvSpPr>
            <p:spPr bwMode="auto">
              <a:xfrm>
                <a:off x="4793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6" name="Oval 268"/>
              <p:cNvSpPr>
                <a:spLocks noChangeArrowheads="1"/>
              </p:cNvSpPr>
              <p:nvPr/>
            </p:nvSpPr>
            <p:spPr bwMode="auto">
              <a:xfrm>
                <a:off x="4793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7" name="Oval 269"/>
              <p:cNvSpPr>
                <a:spLocks noChangeArrowheads="1"/>
              </p:cNvSpPr>
              <p:nvPr/>
            </p:nvSpPr>
            <p:spPr bwMode="auto">
              <a:xfrm>
                <a:off x="4793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8" name="Oval 270"/>
              <p:cNvSpPr>
                <a:spLocks noChangeArrowheads="1"/>
              </p:cNvSpPr>
              <p:nvPr/>
            </p:nvSpPr>
            <p:spPr bwMode="auto">
              <a:xfrm>
                <a:off x="4793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67" name="Line 271"/>
            <p:cNvSpPr>
              <a:spLocks noChangeShapeType="1"/>
            </p:cNvSpPr>
            <p:nvPr/>
          </p:nvSpPr>
          <p:spPr bwMode="auto">
            <a:xfrm flipH="1">
              <a:off x="4117" y="2398"/>
              <a:ext cx="6" cy="167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8" name="AutoShape 272"/>
            <p:cNvSpPr>
              <a:spLocks noChangeArrowheads="1"/>
            </p:cNvSpPr>
            <p:nvPr/>
          </p:nvSpPr>
          <p:spPr bwMode="auto">
            <a:xfrm>
              <a:off x="3048" y="2993"/>
              <a:ext cx="896" cy="392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Application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grpSp>
          <p:nvGrpSpPr>
            <p:cNvPr id="49169" name="Group 273"/>
            <p:cNvGrpSpPr>
              <a:grpSpLocks/>
            </p:cNvGrpSpPr>
            <p:nvPr/>
          </p:nvGrpSpPr>
          <p:grpSpPr bwMode="auto">
            <a:xfrm>
              <a:off x="4348" y="3030"/>
              <a:ext cx="216" cy="129"/>
              <a:chOff x="4793" y="3280"/>
              <a:chExt cx="239" cy="143"/>
            </a:xfrm>
          </p:grpSpPr>
          <p:sp>
            <p:nvSpPr>
              <p:cNvPr id="49247" name="Oval 274"/>
              <p:cNvSpPr>
                <a:spLocks noChangeArrowheads="1"/>
              </p:cNvSpPr>
              <p:nvPr/>
            </p:nvSpPr>
            <p:spPr bwMode="auto">
              <a:xfrm>
                <a:off x="4793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8" name="Oval 275"/>
              <p:cNvSpPr>
                <a:spLocks noChangeArrowheads="1"/>
              </p:cNvSpPr>
              <p:nvPr/>
            </p:nvSpPr>
            <p:spPr bwMode="auto">
              <a:xfrm>
                <a:off x="4793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9" name="Oval 276"/>
              <p:cNvSpPr>
                <a:spLocks noChangeArrowheads="1"/>
              </p:cNvSpPr>
              <p:nvPr/>
            </p:nvSpPr>
            <p:spPr bwMode="auto">
              <a:xfrm>
                <a:off x="4793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0" name="Oval 277"/>
              <p:cNvSpPr>
                <a:spLocks noChangeArrowheads="1"/>
              </p:cNvSpPr>
              <p:nvPr/>
            </p:nvSpPr>
            <p:spPr bwMode="auto">
              <a:xfrm>
                <a:off x="4793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1" name="Oval 278"/>
              <p:cNvSpPr>
                <a:spLocks noChangeArrowheads="1"/>
              </p:cNvSpPr>
              <p:nvPr/>
            </p:nvSpPr>
            <p:spPr bwMode="auto">
              <a:xfrm>
                <a:off x="4793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2" name="Oval 279"/>
              <p:cNvSpPr>
                <a:spLocks noChangeArrowheads="1"/>
              </p:cNvSpPr>
              <p:nvPr/>
            </p:nvSpPr>
            <p:spPr bwMode="auto">
              <a:xfrm>
                <a:off x="4793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9170" name="Picture 28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" y="2388"/>
              <a:ext cx="518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71" name="Group 281"/>
            <p:cNvGrpSpPr>
              <a:grpSpLocks/>
            </p:cNvGrpSpPr>
            <p:nvPr/>
          </p:nvGrpSpPr>
          <p:grpSpPr bwMode="auto">
            <a:xfrm>
              <a:off x="4958" y="2867"/>
              <a:ext cx="217" cy="130"/>
              <a:chOff x="5465" y="3088"/>
              <a:chExt cx="240" cy="143"/>
            </a:xfrm>
          </p:grpSpPr>
          <p:sp>
            <p:nvSpPr>
              <p:cNvPr id="49241" name="Oval 282"/>
              <p:cNvSpPr>
                <a:spLocks noChangeArrowheads="1"/>
              </p:cNvSpPr>
              <p:nvPr/>
            </p:nvSpPr>
            <p:spPr bwMode="auto">
              <a:xfrm>
                <a:off x="5465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2" name="Oval 283"/>
              <p:cNvSpPr>
                <a:spLocks noChangeArrowheads="1"/>
              </p:cNvSpPr>
              <p:nvPr/>
            </p:nvSpPr>
            <p:spPr bwMode="auto">
              <a:xfrm>
                <a:off x="5465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3" name="Oval 284"/>
              <p:cNvSpPr>
                <a:spLocks noChangeArrowheads="1"/>
              </p:cNvSpPr>
              <p:nvPr/>
            </p:nvSpPr>
            <p:spPr bwMode="auto">
              <a:xfrm>
                <a:off x="5465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4" name="Oval 285"/>
              <p:cNvSpPr>
                <a:spLocks noChangeArrowheads="1"/>
              </p:cNvSpPr>
              <p:nvPr/>
            </p:nvSpPr>
            <p:spPr bwMode="auto">
              <a:xfrm>
                <a:off x="5465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5" name="Oval 286"/>
              <p:cNvSpPr>
                <a:spLocks noChangeArrowheads="1"/>
              </p:cNvSpPr>
              <p:nvPr/>
            </p:nvSpPr>
            <p:spPr bwMode="auto">
              <a:xfrm>
                <a:off x="5465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6" name="Oval 287"/>
              <p:cNvSpPr>
                <a:spLocks noChangeArrowheads="1"/>
              </p:cNvSpPr>
              <p:nvPr/>
            </p:nvSpPr>
            <p:spPr bwMode="auto">
              <a:xfrm>
                <a:off x="5465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9172" name="Group 288"/>
            <p:cNvGrpSpPr>
              <a:grpSpLocks/>
            </p:cNvGrpSpPr>
            <p:nvPr/>
          </p:nvGrpSpPr>
          <p:grpSpPr bwMode="auto">
            <a:xfrm>
              <a:off x="4958" y="3041"/>
              <a:ext cx="217" cy="130"/>
              <a:chOff x="5465" y="3280"/>
              <a:chExt cx="240" cy="143"/>
            </a:xfrm>
          </p:grpSpPr>
          <p:sp>
            <p:nvSpPr>
              <p:cNvPr id="49235" name="Oval 289"/>
              <p:cNvSpPr>
                <a:spLocks noChangeArrowheads="1"/>
              </p:cNvSpPr>
              <p:nvPr/>
            </p:nvSpPr>
            <p:spPr bwMode="auto">
              <a:xfrm>
                <a:off x="5465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6" name="Oval 290"/>
              <p:cNvSpPr>
                <a:spLocks noChangeArrowheads="1"/>
              </p:cNvSpPr>
              <p:nvPr/>
            </p:nvSpPr>
            <p:spPr bwMode="auto">
              <a:xfrm>
                <a:off x="5465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Oval 291"/>
              <p:cNvSpPr>
                <a:spLocks noChangeArrowheads="1"/>
              </p:cNvSpPr>
              <p:nvPr/>
            </p:nvSpPr>
            <p:spPr bwMode="auto">
              <a:xfrm>
                <a:off x="5465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292"/>
              <p:cNvSpPr>
                <a:spLocks noChangeArrowheads="1"/>
              </p:cNvSpPr>
              <p:nvPr/>
            </p:nvSpPr>
            <p:spPr bwMode="auto">
              <a:xfrm>
                <a:off x="5465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9" name="Oval 293"/>
              <p:cNvSpPr>
                <a:spLocks noChangeArrowheads="1"/>
              </p:cNvSpPr>
              <p:nvPr/>
            </p:nvSpPr>
            <p:spPr bwMode="auto">
              <a:xfrm>
                <a:off x="5465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0" name="Oval 294"/>
              <p:cNvSpPr>
                <a:spLocks noChangeArrowheads="1"/>
              </p:cNvSpPr>
              <p:nvPr/>
            </p:nvSpPr>
            <p:spPr bwMode="auto">
              <a:xfrm>
                <a:off x="5465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73" name="AutoShape 295"/>
            <p:cNvSpPr>
              <a:spLocks noChangeArrowheads="1"/>
            </p:cNvSpPr>
            <p:nvPr/>
          </p:nvSpPr>
          <p:spPr bwMode="auto">
            <a:xfrm>
              <a:off x="4167" y="3291"/>
              <a:ext cx="1221" cy="562"/>
            </a:xfrm>
            <a:prstGeom prst="roundRect">
              <a:avLst>
                <a:gd name="adj" fmla="val 13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Appliances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or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Head Ends</a:t>
              </a:r>
            </a:p>
          </p:txBody>
        </p:sp>
        <p:sp>
          <p:nvSpPr>
            <p:cNvPr id="49174" name="Text Box 296"/>
            <p:cNvSpPr txBox="1">
              <a:spLocks noChangeArrowheads="1"/>
            </p:cNvSpPr>
            <p:nvPr/>
          </p:nvSpPr>
          <p:spPr bwMode="auto">
            <a:xfrm>
              <a:off x="4217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5" name="Text Box 297"/>
            <p:cNvSpPr txBox="1">
              <a:spLocks noChangeArrowheads="1"/>
            </p:cNvSpPr>
            <p:nvPr/>
          </p:nvSpPr>
          <p:spPr bwMode="auto">
            <a:xfrm>
              <a:off x="4783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6" name="Line 298"/>
            <p:cNvSpPr>
              <a:spLocks noChangeShapeType="1"/>
            </p:cNvSpPr>
            <p:nvPr/>
          </p:nvSpPr>
          <p:spPr bwMode="auto">
            <a:xfrm flipH="1">
              <a:off x="3433" y="2132"/>
              <a:ext cx="468" cy="43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77" name="Picture 29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8" name="Text Box 300"/>
            <p:cNvSpPr txBox="1">
              <a:spLocks noChangeArrowheads="1"/>
            </p:cNvSpPr>
            <p:nvPr/>
          </p:nvSpPr>
          <p:spPr bwMode="auto">
            <a:xfrm>
              <a:off x="2967" y="2479"/>
              <a:ext cx="41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Win2k</a:t>
              </a:r>
            </a:p>
          </p:txBody>
        </p:sp>
        <p:pic>
          <p:nvPicPr>
            <p:cNvPr id="49179" name="Picture 3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0" name="Text Box 302"/>
            <p:cNvSpPr txBox="1">
              <a:spLocks noChangeArrowheads="1"/>
            </p:cNvSpPr>
            <p:nvPr/>
          </p:nvSpPr>
          <p:spPr bwMode="auto">
            <a:xfrm>
              <a:off x="3291" y="2479"/>
              <a:ext cx="42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Linux</a:t>
              </a:r>
            </a:p>
          </p:txBody>
        </p:sp>
        <p:pic>
          <p:nvPicPr>
            <p:cNvPr id="49181" name="Picture 3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2" name="Text Box 304"/>
            <p:cNvSpPr txBox="1">
              <a:spLocks noChangeArrowheads="1"/>
            </p:cNvSpPr>
            <p:nvPr/>
          </p:nvSpPr>
          <p:spPr bwMode="auto">
            <a:xfrm>
              <a:off x="3670" y="2479"/>
              <a:ext cx="37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Unix</a:t>
              </a:r>
            </a:p>
          </p:txBody>
        </p:sp>
        <p:grpSp>
          <p:nvGrpSpPr>
            <p:cNvPr id="49183" name="Group 305"/>
            <p:cNvGrpSpPr>
              <a:grpSpLocks/>
            </p:cNvGrpSpPr>
            <p:nvPr/>
          </p:nvGrpSpPr>
          <p:grpSpPr bwMode="auto">
            <a:xfrm>
              <a:off x="3076" y="2665"/>
              <a:ext cx="185" cy="130"/>
              <a:chOff x="3417" y="2785"/>
              <a:chExt cx="234" cy="140"/>
            </a:xfrm>
          </p:grpSpPr>
          <p:grpSp>
            <p:nvGrpSpPr>
              <p:cNvPr id="49221" name="Group 306"/>
              <p:cNvGrpSpPr>
                <a:grpSpLocks/>
              </p:cNvGrpSpPr>
              <p:nvPr/>
            </p:nvGrpSpPr>
            <p:grpSpPr bwMode="auto">
              <a:xfrm>
                <a:off x="3417" y="2829"/>
                <a:ext cx="234" cy="96"/>
                <a:chOff x="3417" y="2829"/>
                <a:chExt cx="234" cy="96"/>
              </a:xfrm>
            </p:grpSpPr>
            <p:sp>
              <p:nvSpPr>
                <p:cNvPr id="49229" name="Oval 307"/>
                <p:cNvSpPr>
                  <a:spLocks noChangeArrowheads="1"/>
                </p:cNvSpPr>
                <p:nvPr/>
              </p:nvSpPr>
              <p:spPr bwMode="auto">
                <a:xfrm>
                  <a:off x="3417" y="2854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0" name="AutoShape 308"/>
                <p:cNvSpPr>
                  <a:spLocks noChangeArrowheads="1"/>
                </p:cNvSpPr>
                <p:nvPr/>
              </p:nvSpPr>
              <p:spPr bwMode="auto">
                <a:xfrm>
                  <a:off x="3418" y="2866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1" name="Oval 309"/>
                <p:cNvSpPr>
                  <a:spLocks noChangeArrowheads="1"/>
                </p:cNvSpPr>
                <p:nvPr/>
              </p:nvSpPr>
              <p:spPr bwMode="auto">
                <a:xfrm>
                  <a:off x="3417" y="282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2" name="Line 310"/>
                <p:cNvSpPr>
                  <a:spLocks noChangeShapeType="1"/>
                </p:cNvSpPr>
                <p:nvPr/>
              </p:nvSpPr>
              <p:spPr bwMode="auto">
                <a:xfrm>
                  <a:off x="341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33" name="Oval 311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4" name="Line 312"/>
                <p:cNvSpPr>
                  <a:spLocks noChangeShapeType="1"/>
                </p:cNvSpPr>
                <p:nvPr/>
              </p:nvSpPr>
              <p:spPr bwMode="auto">
                <a:xfrm>
                  <a:off x="3652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22" name="Group 313"/>
              <p:cNvGrpSpPr>
                <a:grpSpLocks/>
              </p:cNvGrpSpPr>
              <p:nvPr/>
            </p:nvGrpSpPr>
            <p:grpSpPr bwMode="auto">
              <a:xfrm>
                <a:off x="3417" y="2785"/>
                <a:ext cx="234" cy="96"/>
                <a:chOff x="3417" y="2785"/>
                <a:chExt cx="234" cy="96"/>
              </a:xfrm>
            </p:grpSpPr>
            <p:sp>
              <p:nvSpPr>
                <p:cNvPr id="49223" name="Oval 314"/>
                <p:cNvSpPr>
                  <a:spLocks noChangeArrowheads="1"/>
                </p:cNvSpPr>
                <p:nvPr/>
              </p:nvSpPr>
              <p:spPr bwMode="auto">
                <a:xfrm>
                  <a:off x="3417" y="280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4" name="AutoShape 315"/>
                <p:cNvSpPr>
                  <a:spLocks noChangeArrowheads="1"/>
                </p:cNvSpPr>
                <p:nvPr/>
              </p:nvSpPr>
              <p:spPr bwMode="auto">
                <a:xfrm>
                  <a:off x="3418" y="2822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5" name="Oval 316"/>
                <p:cNvSpPr>
                  <a:spLocks noChangeArrowheads="1"/>
                </p:cNvSpPr>
                <p:nvPr/>
              </p:nvSpPr>
              <p:spPr bwMode="auto">
                <a:xfrm>
                  <a:off x="3417" y="2785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6" name="Line 317"/>
                <p:cNvSpPr>
                  <a:spLocks noChangeShapeType="1"/>
                </p:cNvSpPr>
                <p:nvPr/>
              </p:nvSpPr>
              <p:spPr bwMode="auto">
                <a:xfrm>
                  <a:off x="341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27" name="Oval 318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8" name="Line 319"/>
                <p:cNvSpPr>
                  <a:spLocks noChangeShapeType="1"/>
                </p:cNvSpPr>
                <p:nvPr/>
              </p:nvSpPr>
              <p:spPr bwMode="auto">
                <a:xfrm>
                  <a:off x="3652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4" name="Group 320"/>
            <p:cNvGrpSpPr>
              <a:grpSpLocks/>
            </p:cNvGrpSpPr>
            <p:nvPr/>
          </p:nvGrpSpPr>
          <p:grpSpPr bwMode="auto">
            <a:xfrm>
              <a:off x="3412" y="2665"/>
              <a:ext cx="185" cy="130"/>
              <a:chOff x="3801" y="2785"/>
              <a:chExt cx="235" cy="140"/>
            </a:xfrm>
          </p:grpSpPr>
          <p:grpSp>
            <p:nvGrpSpPr>
              <p:cNvPr id="49207" name="Group 321"/>
              <p:cNvGrpSpPr>
                <a:grpSpLocks/>
              </p:cNvGrpSpPr>
              <p:nvPr/>
            </p:nvGrpSpPr>
            <p:grpSpPr bwMode="auto">
              <a:xfrm>
                <a:off x="3801" y="2829"/>
                <a:ext cx="235" cy="96"/>
                <a:chOff x="3801" y="2829"/>
                <a:chExt cx="235" cy="96"/>
              </a:xfrm>
            </p:grpSpPr>
            <p:sp>
              <p:nvSpPr>
                <p:cNvPr id="49215" name="Oval 322"/>
                <p:cNvSpPr>
                  <a:spLocks noChangeArrowheads="1"/>
                </p:cNvSpPr>
                <p:nvPr/>
              </p:nvSpPr>
              <p:spPr bwMode="auto">
                <a:xfrm>
                  <a:off x="3801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6" name="AutoShape 323"/>
                <p:cNvSpPr>
                  <a:spLocks noChangeArrowheads="1"/>
                </p:cNvSpPr>
                <p:nvPr/>
              </p:nvSpPr>
              <p:spPr bwMode="auto">
                <a:xfrm>
                  <a:off x="3802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7" name="Oval 324"/>
                <p:cNvSpPr>
                  <a:spLocks noChangeArrowheads="1"/>
                </p:cNvSpPr>
                <p:nvPr/>
              </p:nvSpPr>
              <p:spPr bwMode="auto">
                <a:xfrm>
                  <a:off x="3801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8" name="Line 325"/>
                <p:cNvSpPr>
                  <a:spLocks noChangeShapeType="1"/>
                </p:cNvSpPr>
                <p:nvPr/>
              </p:nvSpPr>
              <p:spPr bwMode="auto">
                <a:xfrm>
                  <a:off x="380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9" name="Oval 326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0" name="Line 327"/>
                <p:cNvSpPr>
                  <a:spLocks noChangeShapeType="1"/>
                </p:cNvSpPr>
                <p:nvPr/>
              </p:nvSpPr>
              <p:spPr bwMode="auto">
                <a:xfrm>
                  <a:off x="403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08" name="Group 328"/>
              <p:cNvGrpSpPr>
                <a:grpSpLocks/>
              </p:cNvGrpSpPr>
              <p:nvPr/>
            </p:nvGrpSpPr>
            <p:grpSpPr bwMode="auto">
              <a:xfrm>
                <a:off x="3801" y="2785"/>
                <a:ext cx="235" cy="96"/>
                <a:chOff x="3801" y="2785"/>
                <a:chExt cx="235" cy="96"/>
              </a:xfrm>
            </p:grpSpPr>
            <p:sp>
              <p:nvSpPr>
                <p:cNvPr id="49209" name="Oval 329"/>
                <p:cNvSpPr>
                  <a:spLocks noChangeArrowheads="1"/>
                </p:cNvSpPr>
                <p:nvPr/>
              </p:nvSpPr>
              <p:spPr bwMode="auto">
                <a:xfrm>
                  <a:off x="3801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0" name="AutoShape 330"/>
                <p:cNvSpPr>
                  <a:spLocks noChangeArrowheads="1"/>
                </p:cNvSpPr>
                <p:nvPr/>
              </p:nvSpPr>
              <p:spPr bwMode="auto">
                <a:xfrm>
                  <a:off x="3802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1" name="Oval 331"/>
                <p:cNvSpPr>
                  <a:spLocks noChangeArrowheads="1"/>
                </p:cNvSpPr>
                <p:nvPr/>
              </p:nvSpPr>
              <p:spPr bwMode="auto">
                <a:xfrm>
                  <a:off x="3801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2" name="Line 332"/>
                <p:cNvSpPr>
                  <a:spLocks noChangeShapeType="1"/>
                </p:cNvSpPr>
                <p:nvPr/>
              </p:nvSpPr>
              <p:spPr bwMode="auto">
                <a:xfrm>
                  <a:off x="380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3" name="Oval 333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4" name="Line 334"/>
                <p:cNvSpPr>
                  <a:spLocks noChangeShapeType="1"/>
                </p:cNvSpPr>
                <p:nvPr/>
              </p:nvSpPr>
              <p:spPr bwMode="auto">
                <a:xfrm>
                  <a:off x="403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5" name="Group 335"/>
            <p:cNvGrpSpPr>
              <a:grpSpLocks/>
            </p:cNvGrpSpPr>
            <p:nvPr/>
          </p:nvGrpSpPr>
          <p:grpSpPr bwMode="auto">
            <a:xfrm>
              <a:off x="3747" y="2665"/>
              <a:ext cx="185" cy="130"/>
              <a:chOff x="4185" y="2785"/>
              <a:chExt cx="235" cy="140"/>
            </a:xfrm>
          </p:grpSpPr>
          <p:grpSp>
            <p:nvGrpSpPr>
              <p:cNvPr id="49193" name="Group 336"/>
              <p:cNvGrpSpPr>
                <a:grpSpLocks/>
              </p:cNvGrpSpPr>
              <p:nvPr/>
            </p:nvGrpSpPr>
            <p:grpSpPr bwMode="auto">
              <a:xfrm>
                <a:off x="4185" y="2829"/>
                <a:ext cx="235" cy="96"/>
                <a:chOff x="4185" y="2829"/>
                <a:chExt cx="235" cy="96"/>
              </a:xfrm>
            </p:grpSpPr>
            <p:sp>
              <p:nvSpPr>
                <p:cNvPr id="49201" name="Oval 337"/>
                <p:cNvSpPr>
                  <a:spLocks noChangeArrowheads="1"/>
                </p:cNvSpPr>
                <p:nvPr/>
              </p:nvSpPr>
              <p:spPr bwMode="auto">
                <a:xfrm>
                  <a:off x="4185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2" name="AutoShape 338"/>
                <p:cNvSpPr>
                  <a:spLocks noChangeArrowheads="1"/>
                </p:cNvSpPr>
                <p:nvPr/>
              </p:nvSpPr>
              <p:spPr bwMode="auto">
                <a:xfrm>
                  <a:off x="4186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3" name="Oval 339"/>
                <p:cNvSpPr>
                  <a:spLocks noChangeArrowheads="1"/>
                </p:cNvSpPr>
                <p:nvPr/>
              </p:nvSpPr>
              <p:spPr bwMode="auto">
                <a:xfrm>
                  <a:off x="4185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4" name="Line 340"/>
                <p:cNvSpPr>
                  <a:spLocks noChangeShapeType="1"/>
                </p:cNvSpPr>
                <p:nvPr/>
              </p:nvSpPr>
              <p:spPr bwMode="auto">
                <a:xfrm>
                  <a:off x="4185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05" name="Oval 341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6" name="Line 342"/>
                <p:cNvSpPr>
                  <a:spLocks noChangeShapeType="1"/>
                </p:cNvSpPr>
                <p:nvPr/>
              </p:nvSpPr>
              <p:spPr bwMode="auto">
                <a:xfrm>
                  <a:off x="442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194" name="Group 343"/>
              <p:cNvGrpSpPr>
                <a:grpSpLocks/>
              </p:cNvGrpSpPr>
              <p:nvPr/>
            </p:nvGrpSpPr>
            <p:grpSpPr bwMode="auto">
              <a:xfrm>
                <a:off x="4185" y="2785"/>
                <a:ext cx="235" cy="96"/>
                <a:chOff x="4185" y="2785"/>
                <a:chExt cx="235" cy="96"/>
              </a:xfrm>
            </p:grpSpPr>
            <p:sp>
              <p:nvSpPr>
                <p:cNvPr id="49195" name="Oval 344"/>
                <p:cNvSpPr>
                  <a:spLocks noChangeArrowheads="1"/>
                </p:cNvSpPr>
                <p:nvPr/>
              </p:nvSpPr>
              <p:spPr bwMode="auto">
                <a:xfrm>
                  <a:off x="4185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6" name="AutoShape 345"/>
                <p:cNvSpPr>
                  <a:spLocks noChangeArrowheads="1"/>
                </p:cNvSpPr>
                <p:nvPr/>
              </p:nvSpPr>
              <p:spPr bwMode="auto">
                <a:xfrm>
                  <a:off x="4186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7" name="Oval 346"/>
                <p:cNvSpPr>
                  <a:spLocks noChangeArrowheads="1"/>
                </p:cNvSpPr>
                <p:nvPr/>
              </p:nvSpPr>
              <p:spPr bwMode="auto">
                <a:xfrm>
                  <a:off x="4185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8" name="Line 347"/>
                <p:cNvSpPr>
                  <a:spLocks noChangeShapeType="1"/>
                </p:cNvSpPr>
                <p:nvPr/>
              </p:nvSpPr>
              <p:spPr bwMode="auto">
                <a:xfrm>
                  <a:off x="4185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199" name="Oval 348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0" name="Line 349"/>
                <p:cNvSpPr>
                  <a:spLocks noChangeShapeType="1"/>
                </p:cNvSpPr>
                <p:nvPr/>
              </p:nvSpPr>
              <p:spPr bwMode="auto">
                <a:xfrm>
                  <a:off x="442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6" name="Group 350"/>
            <p:cNvGrpSpPr>
              <a:grpSpLocks/>
            </p:cNvGrpSpPr>
            <p:nvPr/>
          </p:nvGrpSpPr>
          <p:grpSpPr bwMode="auto">
            <a:xfrm>
              <a:off x="3584" y="1792"/>
              <a:ext cx="744" cy="450"/>
              <a:chOff x="3584" y="1792"/>
              <a:chExt cx="744" cy="450"/>
            </a:xfrm>
          </p:grpSpPr>
          <p:pic>
            <p:nvPicPr>
              <p:cNvPr id="49191" name="Picture 35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192" name="AutoShape 352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6291" tIns="32982" rIns="66291" bIns="32982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30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pic>
          <p:nvPicPr>
            <p:cNvPr id="49187" name="Picture 35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8" name="Picture 35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9" name="Picture 3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90" name="Picture 35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7" name="Group 4"/>
          <p:cNvGrpSpPr>
            <a:grpSpLocks/>
          </p:cNvGrpSpPr>
          <p:nvPr/>
        </p:nvGrpSpPr>
        <p:grpSpPr bwMode="auto">
          <a:xfrm>
            <a:off x="5331460" y="1836601"/>
            <a:ext cx="2936576" cy="4404441"/>
            <a:chOff x="3363" y="1000"/>
            <a:chExt cx="2163" cy="3156"/>
          </a:xfrm>
        </p:grpSpPr>
        <p:pic>
          <p:nvPicPr>
            <p:cNvPr id="358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" y="2558"/>
              <a:ext cx="74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" y="3031"/>
              <a:ext cx="432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Text Box 7"/>
            <p:cNvSpPr txBox="1">
              <a:spLocks noChangeArrowheads="1"/>
            </p:cNvSpPr>
            <p:nvPr/>
          </p:nvSpPr>
          <p:spPr bwMode="auto">
            <a:xfrm>
              <a:off x="3408" y="3752"/>
              <a:ext cx="195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721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687" b="1">
                  <a:solidFill>
                    <a:srgbClr val="000000"/>
                  </a:solidFill>
                  <a:latin typeface="Arial" panose="020B0604020202020204" pitchFamily="34" charset="0"/>
                </a:rPr>
                <a:t>Storage Area Network (SAN)</a:t>
              </a:r>
            </a:p>
          </p:txBody>
        </p:sp>
        <p:sp>
          <p:nvSpPr>
            <p:cNvPr id="361" name="Text Box 8"/>
            <p:cNvSpPr txBox="1">
              <a:spLocks noChangeArrowheads="1"/>
            </p:cNvSpPr>
            <p:nvPr/>
          </p:nvSpPr>
          <p:spPr bwMode="auto">
            <a:xfrm>
              <a:off x="4866" y="2114"/>
              <a:ext cx="653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Database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sp>
          <p:nvSpPr>
            <p:cNvPr id="362" name="Text Box 9"/>
            <p:cNvSpPr txBox="1">
              <a:spLocks noChangeArrowheads="1"/>
            </p:cNvSpPr>
            <p:nvPr/>
          </p:nvSpPr>
          <p:spPr bwMode="auto">
            <a:xfrm>
              <a:off x="4845" y="3079"/>
              <a:ext cx="57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Block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Storage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Devices</a:t>
              </a:r>
            </a:p>
          </p:txBody>
        </p:sp>
        <p:sp>
          <p:nvSpPr>
            <p:cNvPr id="363" name="Line 10"/>
            <p:cNvSpPr>
              <a:spLocks noChangeShapeType="1"/>
            </p:cNvSpPr>
            <p:nvPr/>
          </p:nvSpPr>
          <p:spPr bwMode="auto">
            <a:xfrm flipH="1">
              <a:off x="4040" y="1624"/>
              <a:ext cx="307" cy="522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4" name="Line 11"/>
            <p:cNvSpPr>
              <a:spLocks noChangeShapeType="1"/>
            </p:cNvSpPr>
            <p:nvPr/>
          </p:nvSpPr>
          <p:spPr bwMode="auto">
            <a:xfrm>
              <a:off x="4364" y="1624"/>
              <a:ext cx="341" cy="62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5" name="Line 12"/>
            <p:cNvSpPr>
              <a:spLocks noChangeShapeType="1"/>
            </p:cNvSpPr>
            <p:nvPr/>
          </p:nvSpPr>
          <p:spPr bwMode="auto">
            <a:xfrm flipH="1">
              <a:off x="4351" y="2377"/>
              <a:ext cx="317" cy="377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6" name="Line 13"/>
            <p:cNvSpPr>
              <a:spLocks noChangeShapeType="1"/>
            </p:cNvSpPr>
            <p:nvPr/>
          </p:nvSpPr>
          <p:spPr bwMode="auto">
            <a:xfrm>
              <a:off x="4031" y="2376"/>
              <a:ext cx="315" cy="410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7" name="Text Box 14"/>
            <p:cNvSpPr txBox="1">
              <a:spLocks noChangeArrowheads="1"/>
            </p:cNvSpPr>
            <p:nvPr/>
          </p:nvSpPr>
          <p:spPr bwMode="auto">
            <a:xfrm>
              <a:off x="3363" y="2511"/>
              <a:ext cx="653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Fibre Channel SAN</a:t>
              </a:r>
            </a:p>
          </p:txBody>
        </p:sp>
        <p:pic>
          <p:nvPicPr>
            <p:cNvPr id="368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" y="2910"/>
              <a:ext cx="343" cy="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Line 16"/>
            <p:cNvSpPr>
              <a:spLocks noChangeShapeType="1"/>
            </p:cNvSpPr>
            <p:nvPr/>
          </p:nvSpPr>
          <p:spPr bwMode="auto">
            <a:xfrm>
              <a:off x="3998" y="1168"/>
              <a:ext cx="316" cy="55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0" name="Line 17"/>
            <p:cNvSpPr>
              <a:spLocks noChangeShapeType="1"/>
            </p:cNvSpPr>
            <p:nvPr/>
          </p:nvSpPr>
          <p:spPr bwMode="auto">
            <a:xfrm>
              <a:off x="4371" y="1262"/>
              <a:ext cx="11" cy="60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1" name="Line 18"/>
            <p:cNvSpPr>
              <a:spLocks noChangeShapeType="1"/>
            </p:cNvSpPr>
            <p:nvPr/>
          </p:nvSpPr>
          <p:spPr bwMode="auto">
            <a:xfrm flipH="1">
              <a:off x="4444" y="1158"/>
              <a:ext cx="302" cy="56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2" name="Line 19"/>
            <p:cNvSpPr>
              <a:spLocks noChangeShapeType="1"/>
            </p:cNvSpPr>
            <p:nvPr/>
          </p:nvSpPr>
          <p:spPr bwMode="auto">
            <a:xfrm flipH="1" flipV="1">
              <a:off x="4366" y="2797"/>
              <a:ext cx="316" cy="379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3" name="Line 20"/>
            <p:cNvSpPr>
              <a:spLocks noChangeShapeType="1"/>
            </p:cNvSpPr>
            <p:nvPr/>
          </p:nvSpPr>
          <p:spPr bwMode="auto">
            <a:xfrm flipV="1">
              <a:off x="4126" y="2765"/>
              <a:ext cx="234" cy="35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4" name="Line 21"/>
            <p:cNvSpPr>
              <a:spLocks noChangeShapeType="1"/>
            </p:cNvSpPr>
            <p:nvPr/>
          </p:nvSpPr>
          <p:spPr bwMode="auto">
            <a:xfrm flipV="1">
              <a:off x="4422" y="2779"/>
              <a:ext cx="529" cy="5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grpSp>
          <p:nvGrpSpPr>
            <p:cNvPr id="375" name="Group 22"/>
            <p:cNvGrpSpPr>
              <a:grpSpLocks/>
            </p:cNvGrpSpPr>
            <p:nvPr/>
          </p:nvGrpSpPr>
          <p:grpSpPr bwMode="auto">
            <a:xfrm>
              <a:off x="4882" y="2594"/>
              <a:ext cx="226" cy="341"/>
              <a:chOff x="5256" y="2944"/>
              <a:chExt cx="215" cy="325"/>
            </a:xfrm>
          </p:grpSpPr>
          <p:sp>
            <p:nvSpPr>
              <p:cNvPr id="556" name="AutoShape 23"/>
              <p:cNvSpPr>
                <a:spLocks noChangeArrowheads="1"/>
              </p:cNvSpPr>
              <p:nvPr/>
            </p:nvSpPr>
            <p:spPr bwMode="auto">
              <a:xfrm>
                <a:off x="5262" y="2969"/>
                <a:ext cx="193" cy="301"/>
              </a:xfrm>
              <a:prstGeom prst="roundRect">
                <a:avLst>
                  <a:gd name="adj" fmla="val 51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7" name="Freeform 24"/>
              <p:cNvSpPr>
                <a:spLocks noChangeArrowheads="1"/>
              </p:cNvSpPr>
              <p:nvPr/>
            </p:nvSpPr>
            <p:spPr bwMode="auto">
              <a:xfrm>
                <a:off x="5445" y="2944"/>
                <a:ext cx="27" cy="325"/>
              </a:xfrm>
              <a:custGeom>
                <a:avLst/>
                <a:gdLst>
                  <a:gd name="T0" fmla="*/ 0 w 119"/>
                  <a:gd name="T1" fmla="*/ 0 h 1435"/>
                  <a:gd name="T2" fmla="*/ 0 w 119"/>
                  <a:gd name="T3" fmla="*/ 0 h 1435"/>
                  <a:gd name="T4" fmla="*/ 0 w 119"/>
                  <a:gd name="T5" fmla="*/ 0 h 1435"/>
                  <a:gd name="T6" fmla="*/ 0 w 119"/>
                  <a:gd name="T7" fmla="*/ 0 h 1435"/>
                  <a:gd name="T8" fmla="*/ 0 w 119"/>
                  <a:gd name="T9" fmla="*/ 0 h 14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9" h="1435">
                    <a:moveTo>
                      <a:pt x="0" y="1434"/>
                    </a:moveTo>
                    <a:lnTo>
                      <a:pt x="118" y="1326"/>
                    </a:lnTo>
                    <a:lnTo>
                      <a:pt x="118" y="0"/>
                    </a:lnTo>
                    <a:lnTo>
                      <a:pt x="0" y="108"/>
                    </a:lnTo>
                    <a:lnTo>
                      <a:pt x="0" y="1434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8" name="Freeform 25"/>
              <p:cNvSpPr>
                <a:spLocks noChangeArrowheads="1"/>
              </p:cNvSpPr>
              <p:nvPr/>
            </p:nvSpPr>
            <p:spPr bwMode="auto">
              <a:xfrm>
                <a:off x="5270" y="3233"/>
                <a:ext cx="159" cy="16"/>
              </a:xfrm>
              <a:custGeom>
                <a:avLst/>
                <a:gdLst>
                  <a:gd name="T0" fmla="*/ 0 w 703"/>
                  <a:gd name="T1" fmla="*/ 0 h 72"/>
                  <a:gd name="T2" fmla="*/ 0 w 703"/>
                  <a:gd name="T3" fmla="*/ 0 h 72"/>
                  <a:gd name="T4" fmla="*/ 0 w 703"/>
                  <a:gd name="T5" fmla="*/ 0 h 72"/>
                  <a:gd name="T6" fmla="*/ 0 w 703"/>
                  <a:gd name="T7" fmla="*/ 0 h 72"/>
                  <a:gd name="T8" fmla="*/ 0 w 703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3" h="72">
                    <a:moveTo>
                      <a:pt x="0" y="71"/>
                    </a:moveTo>
                    <a:lnTo>
                      <a:pt x="82" y="0"/>
                    </a:lnTo>
                    <a:lnTo>
                      <a:pt x="702" y="2"/>
                    </a:lnTo>
                    <a:lnTo>
                      <a:pt x="702" y="71"/>
                    </a:lnTo>
                    <a:lnTo>
                      <a:pt x="0" y="7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9" name="Freeform 26"/>
              <p:cNvSpPr>
                <a:spLocks noChangeArrowheads="1"/>
              </p:cNvSpPr>
              <p:nvPr/>
            </p:nvSpPr>
            <p:spPr bwMode="auto">
              <a:xfrm>
                <a:off x="5271" y="3025"/>
                <a:ext cx="20" cy="225"/>
              </a:xfrm>
              <a:custGeom>
                <a:avLst/>
                <a:gdLst>
                  <a:gd name="T0" fmla="*/ 0 w 88"/>
                  <a:gd name="T1" fmla="*/ 0 h 991"/>
                  <a:gd name="T2" fmla="*/ 0 w 88"/>
                  <a:gd name="T3" fmla="*/ 0 h 991"/>
                  <a:gd name="T4" fmla="*/ 0 w 88"/>
                  <a:gd name="T5" fmla="*/ 0 h 991"/>
                  <a:gd name="T6" fmla="*/ 0 w 88"/>
                  <a:gd name="T7" fmla="*/ 0 h 991"/>
                  <a:gd name="T8" fmla="*/ 0 w 88"/>
                  <a:gd name="T9" fmla="*/ 0 h 9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991">
                    <a:moveTo>
                      <a:pt x="0" y="990"/>
                    </a:moveTo>
                    <a:lnTo>
                      <a:pt x="87" y="917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0" y="990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0" name="Freeform 27"/>
              <p:cNvSpPr>
                <a:spLocks noChangeArrowheads="1"/>
              </p:cNvSpPr>
              <p:nvPr/>
            </p:nvSpPr>
            <p:spPr bwMode="auto">
              <a:xfrm>
                <a:off x="5256" y="2945"/>
                <a:ext cx="216" cy="24"/>
              </a:xfrm>
              <a:custGeom>
                <a:avLst/>
                <a:gdLst>
                  <a:gd name="T0" fmla="*/ 0 w 951"/>
                  <a:gd name="T1" fmla="*/ 0 h 108"/>
                  <a:gd name="T2" fmla="*/ 0 w 951"/>
                  <a:gd name="T3" fmla="*/ 0 h 108"/>
                  <a:gd name="T4" fmla="*/ 0 w 951"/>
                  <a:gd name="T5" fmla="*/ 0 h 108"/>
                  <a:gd name="T6" fmla="*/ 0 w 951"/>
                  <a:gd name="T7" fmla="*/ 0 h 108"/>
                  <a:gd name="T8" fmla="*/ 0 w 951"/>
                  <a:gd name="T9" fmla="*/ 0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1" h="108">
                    <a:moveTo>
                      <a:pt x="0" y="107"/>
                    </a:moveTo>
                    <a:lnTo>
                      <a:pt x="113" y="0"/>
                    </a:lnTo>
                    <a:lnTo>
                      <a:pt x="950" y="0"/>
                    </a:lnTo>
                    <a:lnTo>
                      <a:pt x="836" y="107"/>
                    </a:lnTo>
                    <a:lnTo>
                      <a:pt x="0" y="107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1" name="AutoShape 28"/>
              <p:cNvSpPr>
                <a:spLocks noChangeArrowheads="1"/>
              </p:cNvSpPr>
              <p:nvPr/>
            </p:nvSpPr>
            <p:spPr bwMode="auto">
              <a:xfrm>
                <a:off x="5290" y="3026"/>
                <a:ext cx="138" cy="208"/>
              </a:xfrm>
              <a:prstGeom prst="roundRect">
                <a:avLst>
                  <a:gd name="adj" fmla="val 722"/>
                </a:avLst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2" name="Group 29"/>
              <p:cNvGrpSpPr>
                <a:grpSpLocks/>
              </p:cNvGrpSpPr>
              <p:nvPr/>
            </p:nvGrpSpPr>
            <p:grpSpPr bwMode="auto">
              <a:xfrm>
                <a:off x="5281" y="3017"/>
                <a:ext cx="154" cy="224"/>
                <a:chOff x="5281" y="3017"/>
                <a:chExt cx="154" cy="224"/>
              </a:xfrm>
            </p:grpSpPr>
            <p:grpSp>
              <p:nvGrpSpPr>
                <p:cNvPr id="565" name="Group 30"/>
                <p:cNvGrpSpPr>
                  <a:grpSpLocks/>
                </p:cNvGrpSpPr>
                <p:nvPr/>
              </p:nvGrpSpPr>
              <p:grpSpPr bwMode="auto">
                <a:xfrm>
                  <a:off x="5281" y="3180"/>
                  <a:ext cx="154" cy="61"/>
                  <a:chOff x="5281" y="3180"/>
                  <a:chExt cx="154" cy="61"/>
                </a:xfrm>
              </p:grpSpPr>
              <p:sp>
                <p:nvSpPr>
                  <p:cNvPr id="580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203"/>
                    <a:ext cx="120" cy="39"/>
                  </a:xfrm>
                  <a:prstGeom prst="roundRect">
                    <a:avLst>
                      <a:gd name="adj" fmla="val 263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1" name="Freeform 32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180"/>
                    <a:ext cx="35" cy="62"/>
                  </a:xfrm>
                  <a:custGeom>
                    <a:avLst/>
                    <a:gdLst>
                      <a:gd name="T0" fmla="*/ 0 w 156"/>
                      <a:gd name="T1" fmla="*/ 0 h 274"/>
                      <a:gd name="T2" fmla="*/ 0 w 156"/>
                      <a:gd name="T3" fmla="*/ 0 h 274"/>
                      <a:gd name="T4" fmla="*/ 0 w 156"/>
                      <a:gd name="T5" fmla="*/ 0 h 274"/>
                      <a:gd name="T6" fmla="*/ 0 w 156"/>
                      <a:gd name="T7" fmla="*/ 0 h 274"/>
                      <a:gd name="T8" fmla="*/ 0 w 156"/>
                      <a:gd name="T9" fmla="*/ 0 h 2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4">
                        <a:moveTo>
                          <a:pt x="0" y="102"/>
                        </a:moveTo>
                        <a:lnTo>
                          <a:pt x="0" y="273"/>
                        </a:lnTo>
                        <a:lnTo>
                          <a:pt x="155" y="170"/>
                        </a:lnTo>
                        <a:lnTo>
                          <a:pt x="155" y="0"/>
                        </a:lnTo>
                        <a:lnTo>
                          <a:pt x="0" y="102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2" name="Freeform 33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82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3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212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4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212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213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6" name="Group 37"/>
                <p:cNvGrpSpPr>
                  <a:grpSpLocks/>
                </p:cNvGrpSpPr>
                <p:nvPr/>
              </p:nvGrpSpPr>
              <p:grpSpPr bwMode="auto">
                <a:xfrm>
                  <a:off x="5281" y="3099"/>
                  <a:ext cx="154" cy="62"/>
                  <a:chOff x="5281" y="3099"/>
                  <a:chExt cx="154" cy="62"/>
                </a:xfrm>
              </p:grpSpPr>
              <p:sp>
                <p:nvSpPr>
                  <p:cNvPr id="574" name="AutoShape 38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122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5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99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3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6" name="Freeform 40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01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131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131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9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132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7" name="Group 44"/>
                <p:cNvGrpSpPr>
                  <a:grpSpLocks/>
                </p:cNvGrpSpPr>
                <p:nvPr/>
              </p:nvGrpSpPr>
              <p:grpSpPr bwMode="auto">
                <a:xfrm>
                  <a:off x="5281" y="3017"/>
                  <a:ext cx="154" cy="62"/>
                  <a:chOff x="5281" y="3017"/>
                  <a:chExt cx="154" cy="62"/>
                </a:xfrm>
              </p:grpSpPr>
              <p:sp>
                <p:nvSpPr>
                  <p:cNvPr id="568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040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9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17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4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4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0" name="Freeform 47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019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7"/>
                      <a:gd name="T2" fmla="*/ 0 w 683"/>
                      <a:gd name="T3" fmla="*/ 0 h 97"/>
                      <a:gd name="T4" fmla="*/ 0 w 683"/>
                      <a:gd name="T5" fmla="*/ 0 h 97"/>
                      <a:gd name="T6" fmla="*/ 0 w 683"/>
                      <a:gd name="T7" fmla="*/ 0 h 97"/>
                      <a:gd name="T8" fmla="*/ 0 w 683"/>
                      <a:gd name="T9" fmla="*/ 0 h 9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7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6"/>
                        </a:lnTo>
                        <a:lnTo>
                          <a:pt x="0" y="96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1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049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2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049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050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</p:grpSp>
          <p:sp>
            <p:nvSpPr>
              <p:cNvPr id="563" name="AutoShape 51"/>
              <p:cNvSpPr>
                <a:spLocks noChangeArrowheads="1"/>
              </p:cNvSpPr>
              <p:nvPr/>
            </p:nvSpPr>
            <p:spPr bwMode="auto">
              <a:xfrm>
                <a:off x="5429" y="3012"/>
                <a:ext cx="11" cy="241"/>
              </a:xfrm>
              <a:prstGeom prst="roundRect">
                <a:avLst>
                  <a:gd name="adj" fmla="val 10000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AutoShape 52"/>
              <p:cNvSpPr>
                <a:spLocks noChangeArrowheads="1"/>
              </p:cNvSpPr>
              <p:nvPr/>
            </p:nvSpPr>
            <p:spPr bwMode="auto">
              <a:xfrm>
                <a:off x="5294" y="2999"/>
                <a:ext cx="137" cy="28"/>
              </a:xfrm>
              <a:prstGeom prst="roundRect">
                <a:avLst>
                  <a:gd name="adj" fmla="val 356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6" name="Line 53"/>
            <p:cNvSpPr>
              <a:spLocks noChangeShapeType="1"/>
            </p:cNvSpPr>
            <p:nvPr/>
          </p:nvSpPr>
          <p:spPr bwMode="auto">
            <a:xfrm flipV="1">
              <a:off x="3762" y="2819"/>
              <a:ext cx="464" cy="29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7" name="Text Box 54"/>
            <p:cNvSpPr txBox="1">
              <a:spLocks noChangeArrowheads="1"/>
            </p:cNvSpPr>
            <p:nvPr/>
          </p:nvSpPr>
          <p:spPr bwMode="auto">
            <a:xfrm>
              <a:off x="4963" y="1135"/>
              <a:ext cx="563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642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Clients</a:t>
              </a:r>
            </a:p>
          </p:txBody>
        </p:sp>
        <p:pic>
          <p:nvPicPr>
            <p:cNvPr id="378" name="Picture 5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" y="2063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5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" y="2048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" name="Group 57"/>
            <p:cNvGrpSpPr>
              <a:grpSpLocks/>
            </p:cNvGrpSpPr>
            <p:nvPr/>
          </p:nvGrpSpPr>
          <p:grpSpPr bwMode="auto">
            <a:xfrm>
              <a:off x="3986" y="1514"/>
              <a:ext cx="744" cy="450"/>
              <a:chOff x="3584" y="1792"/>
              <a:chExt cx="744" cy="450"/>
            </a:xfrm>
          </p:grpSpPr>
          <p:pic>
            <p:nvPicPr>
              <p:cNvPr id="554" name="Picture 5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55" name="AutoShape 59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6611" tIns="23190" rIns="46611" bIns="23190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1687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grpSp>
          <p:nvGrpSpPr>
            <p:cNvPr id="381" name="Group 60"/>
            <p:cNvGrpSpPr>
              <a:grpSpLocks/>
            </p:cNvGrpSpPr>
            <p:nvPr/>
          </p:nvGrpSpPr>
          <p:grpSpPr bwMode="auto">
            <a:xfrm>
              <a:off x="4492" y="3079"/>
              <a:ext cx="327" cy="494"/>
              <a:chOff x="576" y="1888"/>
              <a:chExt cx="294" cy="444"/>
            </a:xfrm>
          </p:grpSpPr>
          <p:sp>
            <p:nvSpPr>
              <p:cNvPr id="407" name="Rectangle 61"/>
              <p:cNvSpPr>
                <a:spLocks noChangeArrowheads="1"/>
              </p:cNvSpPr>
              <p:nvPr/>
            </p:nvSpPr>
            <p:spPr bwMode="auto">
              <a:xfrm>
                <a:off x="576" y="1922"/>
                <a:ext cx="259" cy="41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494936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8" name="Freeform 62"/>
              <p:cNvSpPr>
                <a:spLocks/>
              </p:cNvSpPr>
              <p:nvPr/>
            </p:nvSpPr>
            <p:spPr bwMode="auto">
              <a:xfrm>
                <a:off x="832" y="1888"/>
                <a:ext cx="37" cy="442"/>
              </a:xfrm>
              <a:custGeom>
                <a:avLst/>
                <a:gdLst>
                  <a:gd name="T0" fmla="*/ 0 w 36"/>
                  <a:gd name="T1" fmla="*/ 146 h 489"/>
                  <a:gd name="T2" fmla="*/ 48 w 36"/>
                  <a:gd name="T3" fmla="*/ 135 h 489"/>
                  <a:gd name="T4" fmla="*/ 48 w 36"/>
                  <a:gd name="T5" fmla="*/ 0 h 489"/>
                  <a:gd name="T6" fmla="*/ 0 w 36"/>
                  <a:gd name="T7" fmla="*/ 11 h 489"/>
                  <a:gd name="T8" fmla="*/ 0 w 36"/>
                  <a:gd name="T9" fmla="*/ 146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9">
                    <a:moveTo>
                      <a:pt x="0" y="489"/>
                    </a:moveTo>
                    <a:lnTo>
                      <a:pt x="36" y="452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8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09" name="Freeform 63"/>
              <p:cNvSpPr>
                <a:spLocks/>
              </p:cNvSpPr>
              <p:nvPr/>
            </p:nvSpPr>
            <p:spPr bwMode="auto">
              <a:xfrm>
                <a:off x="596" y="2281"/>
                <a:ext cx="217" cy="23"/>
              </a:xfrm>
              <a:custGeom>
                <a:avLst/>
                <a:gdLst>
                  <a:gd name="T0" fmla="*/ 0 w 247"/>
                  <a:gd name="T1" fmla="*/ 6 h 26"/>
                  <a:gd name="T2" fmla="*/ 6 w 247"/>
                  <a:gd name="T3" fmla="*/ 0 h 26"/>
                  <a:gd name="T4" fmla="*/ 53 w 247"/>
                  <a:gd name="T5" fmla="*/ 1 h 26"/>
                  <a:gd name="T6" fmla="*/ 53 w 247"/>
                  <a:gd name="T7" fmla="*/ 6 h 26"/>
                  <a:gd name="T8" fmla="*/ 0 w 247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6">
                    <a:moveTo>
                      <a:pt x="0" y="26"/>
                    </a:moveTo>
                    <a:lnTo>
                      <a:pt x="29" y="0"/>
                    </a:lnTo>
                    <a:lnTo>
                      <a:pt x="247" y="1"/>
                    </a:lnTo>
                    <a:lnTo>
                      <a:pt x="247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0" name="Freeform 64"/>
              <p:cNvSpPr>
                <a:spLocks/>
              </p:cNvSpPr>
              <p:nvPr/>
            </p:nvSpPr>
            <p:spPr bwMode="auto">
              <a:xfrm>
                <a:off x="596" y="1998"/>
                <a:ext cx="28" cy="305"/>
              </a:xfrm>
              <a:custGeom>
                <a:avLst/>
                <a:gdLst>
                  <a:gd name="T0" fmla="*/ 0 w 131"/>
                  <a:gd name="T1" fmla="*/ 0 h 1418"/>
                  <a:gd name="T2" fmla="*/ 0 w 131"/>
                  <a:gd name="T3" fmla="*/ 0 h 1418"/>
                  <a:gd name="T4" fmla="*/ 0 w 131"/>
                  <a:gd name="T5" fmla="*/ 0 h 1418"/>
                  <a:gd name="T6" fmla="*/ 0 w 131"/>
                  <a:gd name="T7" fmla="*/ 0 h 1418"/>
                  <a:gd name="T8" fmla="*/ 0 w 131"/>
                  <a:gd name="T9" fmla="*/ 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1418">
                    <a:moveTo>
                      <a:pt x="0" y="1418"/>
                    </a:moveTo>
                    <a:lnTo>
                      <a:pt x="131" y="1314"/>
                    </a:lnTo>
                    <a:lnTo>
                      <a:pt x="131" y="0"/>
                    </a:lnTo>
                    <a:lnTo>
                      <a:pt x="1" y="0"/>
                    </a:lnTo>
                    <a:lnTo>
                      <a:pt x="0" y="141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1" name="Freeform 65"/>
              <p:cNvSpPr>
                <a:spLocks/>
              </p:cNvSpPr>
              <p:nvPr/>
            </p:nvSpPr>
            <p:spPr bwMode="auto">
              <a:xfrm>
                <a:off x="577" y="1888"/>
                <a:ext cx="293" cy="34"/>
              </a:xfrm>
              <a:custGeom>
                <a:avLst/>
                <a:gdLst>
                  <a:gd name="T0" fmla="*/ 0 w 301"/>
                  <a:gd name="T1" fmla="*/ 14 h 37"/>
                  <a:gd name="T2" fmla="*/ 24 w 301"/>
                  <a:gd name="T3" fmla="*/ 0 h 37"/>
                  <a:gd name="T4" fmla="*/ 218 w 301"/>
                  <a:gd name="T5" fmla="*/ 0 h 37"/>
                  <a:gd name="T6" fmla="*/ 192 w 301"/>
                  <a:gd name="T7" fmla="*/ 14 h 37"/>
                  <a:gd name="T8" fmla="*/ 0 w 301"/>
                  <a:gd name="T9" fmla="*/ 14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1" h="37">
                    <a:moveTo>
                      <a:pt x="0" y="37"/>
                    </a:moveTo>
                    <a:lnTo>
                      <a:pt x="36" y="0"/>
                    </a:lnTo>
                    <a:lnTo>
                      <a:pt x="301" y="0"/>
                    </a:lnTo>
                    <a:lnTo>
                      <a:pt x="265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2" name="Rectangle 66"/>
              <p:cNvSpPr>
                <a:spLocks noChangeArrowheads="1"/>
              </p:cNvSpPr>
              <p:nvPr/>
            </p:nvSpPr>
            <p:spPr bwMode="auto">
              <a:xfrm>
                <a:off x="596" y="1998"/>
                <a:ext cx="217" cy="3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69696">
                        <a:alpha val="5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" name="Rectangle 67"/>
              <p:cNvSpPr>
                <a:spLocks noChangeArrowheads="1"/>
              </p:cNvSpPr>
              <p:nvPr/>
            </p:nvSpPr>
            <p:spPr bwMode="auto">
              <a:xfrm>
                <a:off x="623" y="1998"/>
                <a:ext cx="190" cy="28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4" name="Group 68"/>
              <p:cNvGrpSpPr>
                <a:grpSpLocks/>
              </p:cNvGrpSpPr>
              <p:nvPr/>
            </p:nvGrpSpPr>
            <p:grpSpPr bwMode="auto">
              <a:xfrm>
                <a:off x="720" y="2247"/>
                <a:ext cx="81" cy="38"/>
                <a:chOff x="816" y="1680"/>
                <a:chExt cx="463" cy="231"/>
              </a:xfrm>
            </p:grpSpPr>
            <p:sp>
              <p:nvSpPr>
                <p:cNvPr id="548" name="Oval 6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9" name="Rectangle 7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0" name="Oval 7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1" name="Line 7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52" name="Oval 7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3" name="Line 7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5" name="Group 75"/>
              <p:cNvGrpSpPr>
                <a:grpSpLocks/>
              </p:cNvGrpSpPr>
              <p:nvPr/>
            </p:nvGrpSpPr>
            <p:grpSpPr bwMode="auto">
              <a:xfrm>
                <a:off x="720" y="2229"/>
                <a:ext cx="81" cy="38"/>
                <a:chOff x="816" y="1680"/>
                <a:chExt cx="463" cy="231"/>
              </a:xfrm>
            </p:grpSpPr>
            <p:sp>
              <p:nvSpPr>
                <p:cNvPr id="542" name="Oval 7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" name="Rectangle 7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4" name="Oval 7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5" name="Line 7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6" name="Oval 8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7" name="Line 8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6" name="Group 82"/>
              <p:cNvGrpSpPr>
                <a:grpSpLocks/>
              </p:cNvGrpSpPr>
              <p:nvPr/>
            </p:nvGrpSpPr>
            <p:grpSpPr bwMode="auto">
              <a:xfrm>
                <a:off x="720" y="2191"/>
                <a:ext cx="81" cy="38"/>
                <a:chOff x="816" y="1680"/>
                <a:chExt cx="463" cy="231"/>
              </a:xfrm>
            </p:grpSpPr>
            <p:sp>
              <p:nvSpPr>
                <p:cNvPr id="536" name="Oval 8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8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8" name="Oval 8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9" name="Line 8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0" name="Oval 8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1" name="Line 8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7" name="Group 89"/>
              <p:cNvGrpSpPr>
                <a:grpSpLocks/>
              </p:cNvGrpSpPr>
              <p:nvPr/>
            </p:nvGrpSpPr>
            <p:grpSpPr bwMode="auto">
              <a:xfrm>
                <a:off x="720" y="2174"/>
                <a:ext cx="81" cy="38"/>
                <a:chOff x="816" y="1680"/>
                <a:chExt cx="463" cy="231"/>
              </a:xfrm>
            </p:grpSpPr>
            <p:sp>
              <p:nvSpPr>
                <p:cNvPr id="530" name="Oval 9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 9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" name="Oval 9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" name="Line 9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34" name="Oval 9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" name="Line 9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8" name="Group 96"/>
              <p:cNvGrpSpPr>
                <a:grpSpLocks/>
              </p:cNvGrpSpPr>
              <p:nvPr/>
            </p:nvGrpSpPr>
            <p:grpSpPr bwMode="auto">
              <a:xfrm>
                <a:off x="720" y="2135"/>
                <a:ext cx="81" cy="38"/>
                <a:chOff x="816" y="1680"/>
                <a:chExt cx="463" cy="231"/>
              </a:xfrm>
            </p:grpSpPr>
            <p:sp>
              <p:nvSpPr>
                <p:cNvPr id="524" name="Oval 9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5" name="Rectangle 9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6" name="Oval 9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7" name="Line 10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8" name="Oval 10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9" name="Line 10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9" name="Group 103"/>
              <p:cNvGrpSpPr>
                <a:grpSpLocks/>
              </p:cNvGrpSpPr>
              <p:nvPr/>
            </p:nvGrpSpPr>
            <p:grpSpPr bwMode="auto">
              <a:xfrm>
                <a:off x="720" y="2117"/>
                <a:ext cx="81" cy="39"/>
                <a:chOff x="816" y="1680"/>
                <a:chExt cx="463" cy="231"/>
              </a:xfrm>
            </p:grpSpPr>
            <p:sp>
              <p:nvSpPr>
                <p:cNvPr id="518" name="Oval 10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9" name="Rectangle 10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0" name="Oval 10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1" name="Line 10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2" name="Oval 10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3" name="Line 10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0" name="Group 110"/>
              <p:cNvGrpSpPr>
                <a:grpSpLocks/>
              </p:cNvGrpSpPr>
              <p:nvPr/>
            </p:nvGrpSpPr>
            <p:grpSpPr bwMode="auto">
              <a:xfrm>
                <a:off x="720" y="2079"/>
                <a:ext cx="81" cy="38"/>
                <a:chOff x="816" y="1680"/>
                <a:chExt cx="463" cy="231"/>
              </a:xfrm>
            </p:grpSpPr>
            <p:sp>
              <p:nvSpPr>
                <p:cNvPr id="512" name="Oval 11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4" name="Oval 11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5" name="Line 11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6" name="Oval 11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7" name="Line 11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1" name="Group 117"/>
              <p:cNvGrpSpPr>
                <a:grpSpLocks/>
              </p:cNvGrpSpPr>
              <p:nvPr/>
            </p:nvGrpSpPr>
            <p:grpSpPr bwMode="auto">
              <a:xfrm>
                <a:off x="720" y="2061"/>
                <a:ext cx="81" cy="38"/>
                <a:chOff x="816" y="1680"/>
                <a:chExt cx="463" cy="231"/>
              </a:xfrm>
            </p:grpSpPr>
            <p:sp>
              <p:nvSpPr>
                <p:cNvPr id="506" name="Oval 11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7" name="Rectangle 11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8" name="Oval 12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9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0" name="Oval 12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1" name="Line 12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2" name="Group 124"/>
              <p:cNvGrpSpPr>
                <a:grpSpLocks/>
              </p:cNvGrpSpPr>
              <p:nvPr/>
            </p:nvGrpSpPr>
            <p:grpSpPr bwMode="auto">
              <a:xfrm>
                <a:off x="720" y="2023"/>
                <a:ext cx="81" cy="38"/>
                <a:chOff x="816" y="1680"/>
                <a:chExt cx="463" cy="231"/>
              </a:xfrm>
            </p:grpSpPr>
            <p:sp>
              <p:nvSpPr>
                <p:cNvPr id="500" name="Oval 12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1" name="Rectangle 12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2" name="Oval 12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3" name="Line 12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04" name="Oval 12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5" name="Line 13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3" name="Group 131"/>
              <p:cNvGrpSpPr>
                <a:grpSpLocks/>
              </p:cNvGrpSpPr>
              <p:nvPr/>
            </p:nvGrpSpPr>
            <p:grpSpPr bwMode="auto">
              <a:xfrm>
                <a:off x="720" y="2005"/>
                <a:ext cx="81" cy="38"/>
                <a:chOff x="816" y="1680"/>
                <a:chExt cx="463" cy="231"/>
              </a:xfrm>
            </p:grpSpPr>
            <p:sp>
              <p:nvSpPr>
                <p:cNvPr id="494" name="Oval 13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5" name="Rectangle 13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6" name="Oval 13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7" name="Line 13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8" name="Oval 13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9" name="Line 13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4" name="Group 138"/>
              <p:cNvGrpSpPr>
                <a:grpSpLocks/>
              </p:cNvGrpSpPr>
              <p:nvPr/>
            </p:nvGrpSpPr>
            <p:grpSpPr bwMode="auto">
              <a:xfrm>
                <a:off x="614" y="2247"/>
                <a:ext cx="81" cy="38"/>
                <a:chOff x="816" y="1680"/>
                <a:chExt cx="463" cy="231"/>
              </a:xfrm>
            </p:grpSpPr>
            <p:sp>
              <p:nvSpPr>
                <p:cNvPr id="488" name="Oval 13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0" name="Oval 14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2" name="Oval 14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3" name="Line 14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5" name="Group 145"/>
              <p:cNvGrpSpPr>
                <a:grpSpLocks/>
              </p:cNvGrpSpPr>
              <p:nvPr/>
            </p:nvGrpSpPr>
            <p:grpSpPr bwMode="auto">
              <a:xfrm>
                <a:off x="614" y="2229"/>
                <a:ext cx="81" cy="38"/>
                <a:chOff x="816" y="1680"/>
                <a:chExt cx="463" cy="231"/>
              </a:xfrm>
            </p:grpSpPr>
            <p:sp>
              <p:nvSpPr>
                <p:cNvPr id="482" name="Oval 14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3" name="Rectangle 14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4" name="Oval 14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5" name="Line 14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6" name="Oval 15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7" name="Line 15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6" name="Group 152"/>
              <p:cNvGrpSpPr>
                <a:grpSpLocks/>
              </p:cNvGrpSpPr>
              <p:nvPr/>
            </p:nvGrpSpPr>
            <p:grpSpPr bwMode="auto">
              <a:xfrm>
                <a:off x="614" y="2191"/>
                <a:ext cx="81" cy="38"/>
                <a:chOff x="816" y="1680"/>
                <a:chExt cx="463" cy="231"/>
              </a:xfrm>
            </p:grpSpPr>
            <p:sp>
              <p:nvSpPr>
                <p:cNvPr id="476" name="Oval 15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7" name="Rectangle 15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8" name="Oval 15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9" name="Line 15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0" name="Oval 15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" name="Line 15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7" name="Group 159"/>
              <p:cNvGrpSpPr>
                <a:grpSpLocks/>
              </p:cNvGrpSpPr>
              <p:nvPr/>
            </p:nvGrpSpPr>
            <p:grpSpPr bwMode="auto">
              <a:xfrm>
                <a:off x="614" y="2174"/>
                <a:ext cx="81" cy="38"/>
                <a:chOff x="816" y="1680"/>
                <a:chExt cx="463" cy="231"/>
              </a:xfrm>
            </p:grpSpPr>
            <p:sp>
              <p:nvSpPr>
                <p:cNvPr id="470" name="Oval 16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1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2" name="Oval 16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3" name="Line 16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74" name="Oval 16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5" name="Line 16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8" name="Group 166"/>
              <p:cNvGrpSpPr>
                <a:grpSpLocks/>
              </p:cNvGrpSpPr>
              <p:nvPr/>
            </p:nvGrpSpPr>
            <p:grpSpPr bwMode="auto">
              <a:xfrm>
                <a:off x="614" y="2135"/>
                <a:ext cx="81" cy="38"/>
                <a:chOff x="816" y="1680"/>
                <a:chExt cx="463" cy="231"/>
              </a:xfrm>
            </p:grpSpPr>
            <p:sp>
              <p:nvSpPr>
                <p:cNvPr id="464" name="Oval 16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5" name="Rectangle 16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6" name="Oval 16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7" name="Line 17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8" name="Oval 17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9" name="Line 17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9" name="Group 173"/>
              <p:cNvGrpSpPr>
                <a:grpSpLocks/>
              </p:cNvGrpSpPr>
              <p:nvPr/>
            </p:nvGrpSpPr>
            <p:grpSpPr bwMode="auto">
              <a:xfrm>
                <a:off x="614" y="2117"/>
                <a:ext cx="81" cy="39"/>
                <a:chOff x="816" y="1680"/>
                <a:chExt cx="463" cy="231"/>
              </a:xfrm>
            </p:grpSpPr>
            <p:sp>
              <p:nvSpPr>
                <p:cNvPr id="458" name="Oval 17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9" name="Rectangle 17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0" name="Oval 17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1" name="Line 17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2" name="Oval 17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3" name="Line 17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0" name="Group 180"/>
              <p:cNvGrpSpPr>
                <a:grpSpLocks/>
              </p:cNvGrpSpPr>
              <p:nvPr/>
            </p:nvGrpSpPr>
            <p:grpSpPr bwMode="auto">
              <a:xfrm>
                <a:off x="614" y="2079"/>
                <a:ext cx="81" cy="38"/>
                <a:chOff x="816" y="1680"/>
                <a:chExt cx="463" cy="231"/>
              </a:xfrm>
            </p:grpSpPr>
            <p:sp>
              <p:nvSpPr>
                <p:cNvPr id="452" name="Oval 18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3" name="Rectangle 18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4" name="Oval 18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5" name="Line 18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6" name="Oval 18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7" name="Line 18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1" name="Group 187"/>
              <p:cNvGrpSpPr>
                <a:grpSpLocks/>
              </p:cNvGrpSpPr>
              <p:nvPr/>
            </p:nvGrpSpPr>
            <p:grpSpPr bwMode="auto">
              <a:xfrm>
                <a:off x="614" y="2061"/>
                <a:ext cx="81" cy="38"/>
                <a:chOff x="816" y="1680"/>
                <a:chExt cx="463" cy="231"/>
              </a:xfrm>
            </p:grpSpPr>
            <p:sp>
              <p:nvSpPr>
                <p:cNvPr id="446" name="Oval 18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7" name="Rectangle 18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8" name="Oval 19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9" name="Line 19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0" name="Oval 19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1" name="Line 19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2" name="Group 194"/>
              <p:cNvGrpSpPr>
                <a:grpSpLocks/>
              </p:cNvGrpSpPr>
              <p:nvPr/>
            </p:nvGrpSpPr>
            <p:grpSpPr bwMode="auto">
              <a:xfrm>
                <a:off x="614" y="2023"/>
                <a:ext cx="81" cy="38"/>
                <a:chOff x="816" y="1680"/>
                <a:chExt cx="463" cy="231"/>
              </a:xfrm>
            </p:grpSpPr>
            <p:sp>
              <p:nvSpPr>
                <p:cNvPr id="440" name="Oval 19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1" name="Rectangle 19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2" name="Oval 19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3" name="Line 19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44" name="Oval 19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5" name="Line 20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3" name="Group 201"/>
              <p:cNvGrpSpPr>
                <a:grpSpLocks/>
              </p:cNvGrpSpPr>
              <p:nvPr/>
            </p:nvGrpSpPr>
            <p:grpSpPr bwMode="auto">
              <a:xfrm>
                <a:off x="614" y="2005"/>
                <a:ext cx="81" cy="38"/>
                <a:chOff x="816" y="1680"/>
                <a:chExt cx="463" cy="231"/>
              </a:xfrm>
            </p:grpSpPr>
            <p:sp>
              <p:nvSpPr>
                <p:cNvPr id="434" name="Oval 20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5" name="Rectangle 20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6" name="Oval 20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7" name="Line 20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38" name="Oval 20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9" name="Line 20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</p:grpSp>
        <p:grpSp>
          <p:nvGrpSpPr>
            <p:cNvPr id="382" name="Group 208"/>
            <p:cNvGrpSpPr>
              <a:grpSpLocks/>
            </p:cNvGrpSpPr>
            <p:nvPr/>
          </p:nvGrpSpPr>
          <p:grpSpPr bwMode="auto">
            <a:xfrm>
              <a:off x="4189" y="2702"/>
              <a:ext cx="376" cy="178"/>
              <a:chOff x="528" y="3120"/>
              <a:chExt cx="287" cy="119"/>
            </a:xfrm>
          </p:grpSpPr>
          <p:sp>
            <p:nvSpPr>
              <p:cNvPr id="386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528" y="3180"/>
                <a:ext cx="227" cy="59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7" name="Freeform 210"/>
              <p:cNvSpPr>
                <a:spLocks noChangeAspect="1"/>
              </p:cNvSpPr>
              <p:nvPr/>
            </p:nvSpPr>
            <p:spPr bwMode="auto">
              <a:xfrm>
                <a:off x="528" y="3120"/>
                <a:ext cx="287" cy="60"/>
              </a:xfrm>
              <a:custGeom>
                <a:avLst/>
                <a:gdLst>
                  <a:gd name="T0" fmla="*/ 0 w 930"/>
                  <a:gd name="T1" fmla="*/ 0 h 195"/>
                  <a:gd name="T2" fmla="*/ 0 w 930"/>
                  <a:gd name="T3" fmla="*/ 0 h 195"/>
                  <a:gd name="T4" fmla="*/ 0 w 930"/>
                  <a:gd name="T5" fmla="*/ 0 h 195"/>
                  <a:gd name="T6" fmla="*/ 0 w 930"/>
                  <a:gd name="T7" fmla="*/ 0 h 195"/>
                  <a:gd name="T8" fmla="*/ 0 w 930"/>
                  <a:gd name="T9" fmla="*/ 0 h 1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0" h="195">
                    <a:moveTo>
                      <a:pt x="0" y="195"/>
                    </a:moveTo>
                    <a:lnTo>
                      <a:pt x="737" y="195"/>
                    </a:lnTo>
                    <a:lnTo>
                      <a:pt x="930" y="0"/>
                    </a:lnTo>
                    <a:lnTo>
                      <a:pt x="193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88" name="Freeform 211"/>
              <p:cNvSpPr>
                <a:spLocks noChangeAspect="1"/>
              </p:cNvSpPr>
              <p:nvPr/>
            </p:nvSpPr>
            <p:spPr bwMode="auto">
              <a:xfrm>
                <a:off x="753" y="3120"/>
                <a:ext cx="60" cy="119"/>
              </a:xfrm>
              <a:custGeom>
                <a:avLst/>
                <a:gdLst>
                  <a:gd name="T0" fmla="*/ 0 w 193"/>
                  <a:gd name="T1" fmla="*/ 0 h 389"/>
                  <a:gd name="T2" fmla="*/ 0 w 193"/>
                  <a:gd name="T3" fmla="*/ 0 h 389"/>
                  <a:gd name="T4" fmla="*/ 0 w 193"/>
                  <a:gd name="T5" fmla="*/ 0 h 389"/>
                  <a:gd name="T6" fmla="*/ 0 w 193"/>
                  <a:gd name="T7" fmla="*/ 0 h 389"/>
                  <a:gd name="T8" fmla="*/ 0 w 193"/>
                  <a:gd name="T9" fmla="*/ 0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3" h="389">
                    <a:moveTo>
                      <a:pt x="193" y="0"/>
                    </a:moveTo>
                    <a:lnTo>
                      <a:pt x="193" y="195"/>
                    </a:lnTo>
                    <a:lnTo>
                      <a:pt x="0" y="389"/>
                    </a:lnTo>
                    <a:lnTo>
                      <a:pt x="0" y="195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grpSp>
            <p:nvGrpSpPr>
              <p:cNvPr id="389" name="Group 212"/>
              <p:cNvGrpSpPr>
                <a:grpSpLocks noChangeAspect="1"/>
              </p:cNvGrpSpPr>
              <p:nvPr/>
            </p:nvGrpSpPr>
            <p:grpSpPr bwMode="auto">
              <a:xfrm>
                <a:off x="560" y="3125"/>
                <a:ext cx="213" cy="49"/>
                <a:chOff x="2680" y="1354"/>
                <a:chExt cx="571" cy="151"/>
              </a:xfrm>
            </p:grpSpPr>
            <p:sp>
              <p:nvSpPr>
                <p:cNvPr id="399" name="Freeform 213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0" name="Freeform 214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1" name="Freeform 215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2" name="Freeform 216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3" name="Freeform 217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4" name="Freeform 218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5" name="Freeform 219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6" name="Freeform 220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sp>
            <p:nvSpPr>
              <p:cNvPr id="390" name="Freeform 221"/>
              <p:cNvSpPr>
                <a:spLocks noChangeAspect="1"/>
              </p:cNvSpPr>
              <p:nvPr/>
            </p:nvSpPr>
            <p:spPr bwMode="auto">
              <a:xfrm>
                <a:off x="54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1" name="Freeform 222"/>
              <p:cNvSpPr>
                <a:spLocks noChangeAspect="1"/>
              </p:cNvSpPr>
              <p:nvPr/>
            </p:nvSpPr>
            <p:spPr bwMode="auto">
              <a:xfrm>
                <a:off x="570" y="3192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52" y="123"/>
                    </a:moveTo>
                    <a:lnTo>
                      <a:pt x="46" y="15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16" y="46"/>
                    </a:lnTo>
                    <a:lnTo>
                      <a:pt x="122" y="153"/>
                    </a:lnTo>
                    <a:lnTo>
                      <a:pt x="152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2" name="Freeform 223"/>
              <p:cNvSpPr>
                <a:spLocks noChangeAspect="1"/>
              </p:cNvSpPr>
              <p:nvPr/>
            </p:nvSpPr>
            <p:spPr bwMode="auto">
              <a:xfrm>
                <a:off x="630" y="3185"/>
                <a:ext cx="22" cy="20"/>
              </a:xfrm>
              <a:custGeom>
                <a:avLst/>
                <a:gdLst>
                  <a:gd name="T0" fmla="*/ 0 w 86"/>
                  <a:gd name="T1" fmla="*/ 0 h 194"/>
                  <a:gd name="T2" fmla="*/ 0 w 86"/>
                  <a:gd name="T3" fmla="*/ 0 h 194"/>
                  <a:gd name="T4" fmla="*/ 0 w 86"/>
                  <a:gd name="T5" fmla="*/ 0 h 194"/>
                  <a:gd name="T6" fmla="*/ 0 w 86"/>
                  <a:gd name="T7" fmla="*/ 0 h 194"/>
                  <a:gd name="T8" fmla="*/ 0 w 86"/>
                  <a:gd name="T9" fmla="*/ 0 h 194"/>
                  <a:gd name="T10" fmla="*/ 0 w 86"/>
                  <a:gd name="T11" fmla="*/ 0 h 194"/>
                  <a:gd name="T12" fmla="*/ 0 w 86"/>
                  <a:gd name="T13" fmla="*/ 0 h 194"/>
                  <a:gd name="T14" fmla="*/ 0 w 86"/>
                  <a:gd name="T15" fmla="*/ 0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3" name="Freeform 224"/>
              <p:cNvSpPr>
                <a:spLocks noChangeAspect="1"/>
              </p:cNvSpPr>
              <p:nvPr/>
            </p:nvSpPr>
            <p:spPr bwMode="auto">
              <a:xfrm>
                <a:off x="650" y="3192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30" y="153"/>
                    </a:moveTo>
                    <a:lnTo>
                      <a:pt x="136" y="46"/>
                    </a:lnTo>
                    <a:lnTo>
                      <a:pt x="152" y="61"/>
                    </a:lnTo>
                    <a:lnTo>
                      <a:pt x="152" y="0"/>
                    </a:lnTo>
                    <a:lnTo>
                      <a:pt x="91" y="0"/>
                    </a:lnTo>
                    <a:lnTo>
                      <a:pt x="106" y="15"/>
                    </a:lnTo>
                    <a:lnTo>
                      <a:pt x="0" y="123"/>
                    </a:lnTo>
                    <a:lnTo>
                      <a:pt x="3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4" name="Freeform 225"/>
              <p:cNvSpPr>
                <a:spLocks noChangeAspect="1"/>
              </p:cNvSpPr>
              <p:nvPr/>
            </p:nvSpPr>
            <p:spPr bwMode="auto">
              <a:xfrm>
                <a:off x="66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5" name="Freeform 226"/>
              <p:cNvSpPr>
                <a:spLocks noChangeAspect="1"/>
              </p:cNvSpPr>
              <p:nvPr/>
            </p:nvSpPr>
            <p:spPr bwMode="auto">
              <a:xfrm>
                <a:off x="650" y="3213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0" y="31"/>
                    </a:moveTo>
                    <a:lnTo>
                      <a:pt x="106" y="138"/>
                    </a:lnTo>
                    <a:lnTo>
                      <a:pt x="91" y="153"/>
                    </a:lnTo>
                    <a:lnTo>
                      <a:pt x="152" y="148"/>
                    </a:lnTo>
                    <a:lnTo>
                      <a:pt x="152" y="92"/>
                    </a:lnTo>
                    <a:lnTo>
                      <a:pt x="136" y="107"/>
                    </a:lnTo>
                    <a:lnTo>
                      <a:pt x="3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6" name="Freeform 227"/>
              <p:cNvSpPr>
                <a:spLocks noChangeAspect="1"/>
              </p:cNvSpPr>
              <p:nvPr/>
            </p:nvSpPr>
            <p:spPr bwMode="auto">
              <a:xfrm>
                <a:off x="630" y="3216"/>
                <a:ext cx="23" cy="20"/>
              </a:xfrm>
              <a:custGeom>
                <a:avLst/>
                <a:gdLst>
                  <a:gd name="T0" fmla="*/ 0 w 86"/>
                  <a:gd name="T1" fmla="*/ 0 h 193"/>
                  <a:gd name="T2" fmla="*/ 0 w 86"/>
                  <a:gd name="T3" fmla="*/ 0 h 193"/>
                  <a:gd name="T4" fmla="*/ 0 w 86"/>
                  <a:gd name="T5" fmla="*/ 0 h 193"/>
                  <a:gd name="T6" fmla="*/ 0 w 86"/>
                  <a:gd name="T7" fmla="*/ 0 h 193"/>
                  <a:gd name="T8" fmla="*/ 0 w 86"/>
                  <a:gd name="T9" fmla="*/ 0 h 193"/>
                  <a:gd name="T10" fmla="*/ 0 w 86"/>
                  <a:gd name="T11" fmla="*/ 0 h 193"/>
                  <a:gd name="T12" fmla="*/ 0 w 86"/>
                  <a:gd name="T13" fmla="*/ 0 h 193"/>
                  <a:gd name="T14" fmla="*/ 0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7" name="Freeform 228"/>
              <p:cNvSpPr>
                <a:spLocks noChangeAspect="1"/>
              </p:cNvSpPr>
              <p:nvPr/>
            </p:nvSpPr>
            <p:spPr bwMode="auto">
              <a:xfrm>
                <a:off x="570" y="3213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22" y="0"/>
                    </a:moveTo>
                    <a:lnTo>
                      <a:pt x="16" y="107"/>
                    </a:lnTo>
                    <a:lnTo>
                      <a:pt x="0" y="92"/>
                    </a:lnTo>
                    <a:lnTo>
                      <a:pt x="0" y="153"/>
                    </a:lnTo>
                    <a:lnTo>
                      <a:pt x="61" y="153"/>
                    </a:lnTo>
                    <a:lnTo>
                      <a:pt x="46" y="138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8" name="Oval 229"/>
              <p:cNvSpPr>
                <a:spLocks noChangeAspect="1" noChangeArrowheads="1"/>
              </p:cNvSpPr>
              <p:nvPr/>
            </p:nvSpPr>
            <p:spPr bwMode="auto">
              <a:xfrm>
                <a:off x="615" y="3197"/>
                <a:ext cx="53" cy="2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GB" altLang="en-US" sz="633" b="1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83" name="Picture 23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4" name="Picture 23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5" name="Picture 23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42957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250" dirty="0"/>
              <a:t>For a </a:t>
            </a:r>
            <a:r>
              <a:rPr lang="fr-FR" sz="2250" dirty="0" err="1"/>
              <a:t>small</a:t>
            </a:r>
            <a:r>
              <a:rPr lang="fr-FR" sz="2250" dirty="0"/>
              <a:t> </a:t>
            </a:r>
            <a:r>
              <a:rPr lang="en-US" sz="2250" dirty="0"/>
              <a:t>configuration (e.g., 8 processors), SM can provide the highest performance because of better load balancing</a:t>
            </a:r>
          </a:p>
          <a:p>
            <a:r>
              <a:rPr lang="en-US" sz="2250" dirty="0"/>
              <a:t>Some years ago, SN was the only choice for high-end systems. But SAN makes SD a viable alternative with the main advantage of simplicity (for transaction management)</a:t>
            </a:r>
          </a:p>
          <a:p>
            <a:r>
              <a:rPr lang="en-US" sz="2250" dirty="0"/>
              <a:t>SD is now the preferred architecture for OLTP</a:t>
            </a:r>
          </a:p>
          <a:p>
            <a:r>
              <a:rPr lang="en-US" sz="2250" dirty="0"/>
              <a:t>But for OLAP (Online Analytical Processing) databases that are typically very large and mostly read-only, SN is used</a:t>
            </a:r>
          </a:p>
          <a:p>
            <a:r>
              <a:rPr lang="en-US" sz="2250" dirty="0"/>
              <a:t>Hybrid architectures, such as NUMA and cluster, can combine the efficiency and simplicity of SM and the extensibility and cost of either SD or </a:t>
            </a:r>
            <a:r>
              <a:rPr lang="fr-FR" sz="2250" dirty="0"/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26481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The Database Problem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xfrm>
            <a:off x="470919" y="1750219"/>
            <a:ext cx="841412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Large volume of data </a:t>
            </a:r>
            <a:r>
              <a:rPr lang="en-CA" sz="2250" dirty="0">
                <a:latin typeface="Symbol" charset="2"/>
                <a:sym typeface="Symbol"/>
              </a:rPr>
              <a:t></a:t>
            </a:r>
            <a:r>
              <a:rPr lang="en-CA" sz="2250" dirty="0">
                <a:latin typeface="Symbol" charset="2"/>
                <a:cs typeface="Symbol" charset="2"/>
              </a:rPr>
              <a:t> </a:t>
            </a:r>
            <a:r>
              <a:rPr lang="en-CA" sz="2250" dirty="0"/>
              <a:t>use disk and large main memory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>
                <a:solidFill>
                  <a:schemeClr val="tx2"/>
                </a:solidFill>
              </a:rPr>
              <a:t>I/O bottleneck </a:t>
            </a:r>
            <a:r>
              <a:rPr lang="en-CA" sz="2250" dirty="0"/>
              <a:t>(or memory access bottleneck)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Speed(disk) &lt;&lt; speed(RAM) &lt;&lt; speed(microprocessor)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Predictions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Moore’s law: processor speed growth (with </a:t>
            </a:r>
            <a:r>
              <a:rPr lang="en-CA" sz="2250" dirty="0" err="1"/>
              <a:t>multicore</a:t>
            </a:r>
            <a:r>
              <a:rPr lang="en-CA" sz="2250" dirty="0"/>
              <a:t>): 50 % per year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DRAM capacity growth : 4 </a:t>
            </a:r>
            <a:r>
              <a:rPr lang="en-CA" sz="2250" dirty="0">
                <a:latin typeface="Symbol" charset="2"/>
              </a:rPr>
              <a:t>×</a:t>
            </a:r>
            <a:r>
              <a:rPr lang="en-CA" sz="2250" dirty="0"/>
              <a:t> every three years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Disk throughput : 2 </a:t>
            </a:r>
            <a:r>
              <a:rPr lang="en-CA" sz="2250" dirty="0">
                <a:latin typeface="Symbol" charset="2"/>
              </a:rPr>
              <a:t>×</a:t>
            </a:r>
            <a:r>
              <a:rPr lang="en-CA" sz="2250" dirty="0"/>
              <a:t> in the last ten years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Conclusion : the I/O bottleneck worsens</a:t>
            </a:r>
          </a:p>
        </p:txBody>
      </p:sp>
    </p:spTree>
    <p:extLst>
      <p:ext uri="{BB962C8B-B14F-4D97-AF65-F5344CB8AC3E}">
        <p14:creationId xmlns:p14="http://schemas.microsoft.com/office/powerpoint/2010/main" val="380345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to Parallelism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>
          <a:xfrm>
            <a:off x="369658" y="1750219"/>
            <a:ext cx="8354053" cy="4759523"/>
          </a:xfrm>
        </p:spPr>
        <p:txBody>
          <a:bodyPr>
            <a:normAutofit/>
          </a:bodyPr>
          <a:lstStyle/>
          <a:p>
            <a:r>
              <a:rPr lang="en-US" sz="2250" dirty="0"/>
              <a:t>Startup</a:t>
            </a:r>
          </a:p>
          <a:p>
            <a:pPr lvl="1"/>
            <a:r>
              <a:rPr lang="en-US" sz="2250" dirty="0"/>
              <a:t>The time needed to start a parallel operation may dominate the actual computation time</a:t>
            </a:r>
          </a:p>
          <a:p>
            <a:r>
              <a:rPr lang="en-US" sz="2250" dirty="0"/>
              <a:t>Interference</a:t>
            </a:r>
          </a:p>
          <a:p>
            <a:pPr lvl="1"/>
            <a:r>
              <a:rPr lang="en-US" sz="2250" dirty="0"/>
              <a:t>When accessing shared resources, each new process slows down the others (hot spot problem)</a:t>
            </a:r>
          </a:p>
          <a:p>
            <a:r>
              <a:rPr lang="en-US" sz="2250" dirty="0"/>
              <a:t>Skew</a:t>
            </a:r>
          </a:p>
          <a:p>
            <a:pPr lvl="1"/>
            <a:r>
              <a:rPr lang="en-US" sz="2250" dirty="0"/>
              <a:t>The response time of a set of parallel processes is the time of the slowest one</a:t>
            </a:r>
          </a:p>
          <a:p>
            <a:r>
              <a:rPr lang="en-US" sz="2250" dirty="0"/>
              <a:t>Parallel data management techniques intend to overcome these barriers</a:t>
            </a:r>
          </a:p>
        </p:txBody>
      </p:sp>
    </p:spTree>
    <p:extLst>
      <p:ext uri="{BB962C8B-B14F-4D97-AF65-F5344CB8AC3E}">
        <p14:creationId xmlns:p14="http://schemas.microsoft.com/office/powerpoint/2010/main" val="6725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0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DBMS Techniques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417638"/>
            <a:ext cx="864393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50" dirty="0"/>
              <a:t>Data placement (Partitioning)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Physical placement of the DB onto multiple nodes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Static vs. Dynamic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Parallel data processing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Select is easy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Join (and all other non-select operations) is more difficult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Parallel query optimization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Choice of the best parallel execution plans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Automatic parallelization of the queries and load balancing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Transaction management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Similar to distributed 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59730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5672-5B2A-0148-98F0-28611CC8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Fragmentation &amp;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D45B-186C-C047-81FB-C8EAF312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Partition the data to dictate where it is located</a:t>
            </a:r>
          </a:p>
          <a:p>
            <a:r>
              <a:rPr lang="en-US" dirty="0"/>
              <a:t>Workload-agnostic techniques</a:t>
            </a:r>
          </a:p>
          <a:p>
            <a:pPr lvl="1"/>
            <a:r>
              <a:rPr lang="en-US" dirty="0"/>
              <a:t>Round-robin partitioning</a:t>
            </a:r>
          </a:p>
          <a:p>
            <a:pPr lvl="1"/>
            <a:r>
              <a:rPr lang="en-US" dirty="0"/>
              <a:t>Hash partitioning</a:t>
            </a:r>
          </a:p>
          <a:p>
            <a:pPr lvl="1"/>
            <a:r>
              <a:rPr lang="en-US" dirty="0"/>
              <a:t>Range partitioning</a:t>
            </a:r>
          </a:p>
          <a:p>
            <a:r>
              <a:rPr lang="en-US" dirty="0"/>
              <a:t>Workload-aware techniques</a:t>
            </a:r>
          </a:p>
          <a:p>
            <a:pPr lvl="1"/>
            <a:r>
              <a:rPr lang="en-US" dirty="0"/>
              <a:t>Graph-based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8B49B-0181-F942-BE0A-29DFDECDE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2616-C8DD-9C4A-879F-CBFCFE037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Data Partitioning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50" dirty="0"/>
              <a:t>Each relation is divided in </a:t>
            </a:r>
            <a:r>
              <a:rPr lang="en-US" sz="2250" i="1" dirty="0"/>
              <a:t>n</a:t>
            </a:r>
            <a:r>
              <a:rPr lang="en-US" sz="2250" dirty="0"/>
              <a:t> partitions (</a:t>
            </a:r>
            <a:r>
              <a:rPr lang="en-US" sz="2250" dirty="0" err="1"/>
              <a:t>subrelations</a:t>
            </a:r>
            <a:r>
              <a:rPr lang="en-US" sz="2250" dirty="0"/>
              <a:t>), where </a:t>
            </a:r>
            <a:r>
              <a:rPr lang="en-US" sz="2250" i="1" dirty="0"/>
              <a:t>n</a:t>
            </a:r>
            <a:r>
              <a:rPr lang="en-US" sz="2250" dirty="0"/>
              <a:t> is a function of relation size and access frequency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50" dirty="0"/>
              <a:t>Implementation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Round-robin</a:t>
            </a:r>
            <a:r>
              <a:rPr lang="en-US" sz="2250" dirty="0"/>
              <a:t> </a:t>
            </a:r>
          </a:p>
          <a:p>
            <a:pPr lvl="2"/>
            <a:r>
              <a:rPr lang="en-US" sz="2250" dirty="0"/>
              <a:t>Maps </a:t>
            </a:r>
            <a:r>
              <a:rPr lang="en-US" sz="2250" i="1" dirty="0" err="1"/>
              <a:t>i</a:t>
            </a:r>
            <a:r>
              <a:rPr lang="en-US" sz="2250" dirty="0" err="1"/>
              <a:t>-th</a:t>
            </a:r>
            <a:r>
              <a:rPr lang="en-US" sz="2250" dirty="0"/>
              <a:t> element to node </a:t>
            </a:r>
            <a:r>
              <a:rPr lang="en-US" sz="2250" i="1" dirty="0" err="1"/>
              <a:t>i</a:t>
            </a:r>
            <a:r>
              <a:rPr lang="en-US" sz="2250" dirty="0"/>
              <a:t> mod </a:t>
            </a:r>
            <a:r>
              <a:rPr lang="en-US" sz="2250" i="1" dirty="0"/>
              <a:t>n</a:t>
            </a:r>
            <a:endParaRPr lang="en-US" sz="2250" dirty="0"/>
          </a:p>
          <a:p>
            <a:pPr lvl="2"/>
            <a:r>
              <a:rPr lang="en-US" sz="2250" dirty="0"/>
              <a:t> Simple but only exact-match queries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Interval (B-tree index)</a:t>
            </a:r>
            <a:endParaRPr lang="en-US" sz="2250" dirty="0"/>
          </a:p>
          <a:p>
            <a:pPr lvl="2"/>
            <a:r>
              <a:rPr lang="en-US" sz="2250" dirty="0"/>
              <a:t>Supports range queries but large index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Hash function</a:t>
            </a:r>
            <a:endParaRPr lang="en-US" sz="2250" dirty="0"/>
          </a:p>
          <a:p>
            <a:pPr lvl="2"/>
            <a:r>
              <a:rPr lang="en-US" sz="2250" dirty="0"/>
              <a:t>Only exact-match queries but small index</a:t>
            </a:r>
          </a:p>
        </p:txBody>
      </p:sp>
    </p:spTree>
    <p:extLst>
      <p:ext uri="{BB962C8B-B14F-4D97-AF65-F5344CB8AC3E}">
        <p14:creationId xmlns:p14="http://schemas.microsoft.com/office/powerpoint/2010/main" val="238369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Partitioning</a:t>
            </a:r>
            <a:r>
              <a:rPr lang="fr-FR" dirty="0"/>
              <a:t> </a:t>
            </a:r>
            <a:r>
              <a:rPr lang="fr-FR" dirty="0" err="1"/>
              <a:t>Schemes</a:t>
            </a:r>
            <a:endParaRPr lang="fr-FR" dirty="0"/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1905000" y="3429000"/>
            <a:ext cx="1510029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Round-Robin</a:t>
            </a:r>
            <a:endParaRPr lang="fr-FR" sz="1969" dirty="0">
              <a:latin typeface="Book Antiqua"/>
            </a:endParaRPr>
          </a:p>
        </p:txBody>
      </p:sp>
      <p:sp>
        <p:nvSpPr>
          <p:cNvPr id="58413" name="Rectangle 45"/>
          <p:cNvSpPr>
            <a:spLocks noChangeArrowheads="1"/>
          </p:cNvSpPr>
          <p:nvPr/>
        </p:nvSpPr>
        <p:spPr bwMode="auto">
          <a:xfrm>
            <a:off x="6313431" y="3429000"/>
            <a:ext cx="953787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Hashing</a:t>
            </a:r>
            <a:endParaRPr lang="fr-FR" sz="1969" dirty="0">
              <a:latin typeface="Book Antiqua"/>
            </a:endParaRPr>
          </a:p>
        </p:txBody>
      </p:sp>
      <p:sp>
        <p:nvSpPr>
          <p:cNvPr id="58474" name="Rectangle 106"/>
          <p:cNvSpPr>
            <a:spLocks noChangeArrowheads="1"/>
          </p:cNvSpPr>
          <p:nvPr/>
        </p:nvSpPr>
        <p:spPr bwMode="auto">
          <a:xfrm>
            <a:off x="6880225" y="1565275"/>
            <a:ext cx="712788" cy="177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475" name="Rectangle 107"/>
          <p:cNvSpPr>
            <a:spLocks noChangeArrowheads="1"/>
          </p:cNvSpPr>
          <p:nvPr/>
        </p:nvSpPr>
        <p:spPr bwMode="auto">
          <a:xfrm>
            <a:off x="4168241" y="5867400"/>
            <a:ext cx="87684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Interval</a:t>
            </a:r>
            <a:endParaRPr lang="fr-FR" sz="1969" dirty="0">
              <a:latin typeface="Book Antiqua"/>
            </a:endParaRPr>
          </a:p>
        </p:txBody>
      </p:sp>
      <p:grpSp>
        <p:nvGrpSpPr>
          <p:cNvPr id="2" name="Group 146"/>
          <p:cNvGrpSpPr>
            <a:grpSpLocks/>
          </p:cNvGrpSpPr>
          <p:nvPr/>
        </p:nvGrpSpPr>
        <p:grpSpPr bwMode="auto">
          <a:xfrm>
            <a:off x="1295401" y="2089150"/>
            <a:ext cx="609600" cy="425450"/>
            <a:chOff x="1972" y="2272"/>
            <a:chExt cx="428" cy="412"/>
          </a:xfrm>
        </p:grpSpPr>
        <p:sp>
          <p:nvSpPr>
            <p:cNvPr id="58515" name="Rectangle 147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16" name="Oval 148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17" name="Oval 149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3" name="Group 150"/>
          <p:cNvGrpSpPr>
            <a:grpSpLocks/>
          </p:cNvGrpSpPr>
          <p:nvPr/>
        </p:nvGrpSpPr>
        <p:grpSpPr bwMode="auto">
          <a:xfrm>
            <a:off x="2286000" y="2089150"/>
            <a:ext cx="609600" cy="425450"/>
            <a:chOff x="1972" y="2272"/>
            <a:chExt cx="428" cy="412"/>
          </a:xfrm>
        </p:grpSpPr>
        <p:sp>
          <p:nvSpPr>
            <p:cNvPr id="58519" name="Rectangle 151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0" name="Oval 152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1" name="Oval 153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4" name="Group 154"/>
          <p:cNvGrpSpPr>
            <a:grpSpLocks/>
          </p:cNvGrpSpPr>
          <p:nvPr/>
        </p:nvGrpSpPr>
        <p:grpSpPr bwMode="auto">
          <a:xfrm>
            <a:off x="3657600" y="2089150"/>
            <a:ext cx="609600" cy="425450"/>
            <a:chOff x="1972" y="2272"/>
            <a:chExt cx="428" cy="412"/>
          </a:xfrm>
        </p:grpSpPr>
        <p:sp>
          <p:nvSpPr>
            <p:cNvPr id="58523" name="Rectangle 155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4" name="Oval 156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5" name="Oval 157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26" name="Rectangle 158"/>
          <p:cNvSpPr>
            <a:spLocks noChangeArrowheads="1"/>
          </p:cNvSpPr>
          <p:nvPr/>
        </p:nvSpPr>
        <p:spPr bwMode="auto">
          <a:xfrm>
            <a:off x="1143000" y="28956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27" name="Line 159"/>
          <p:cNvSpPr>
            <a:spLocks noChangeShapeType="1"/>
          </p:cNvSpPr>
          <p:nvPr/>
        </p:nvSpPr>
        <p:spPr bwMode="auto">
          <a:xfrm flipV="1">
            <a:off x="13716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28" name="Line 160"/>
          <p:cNvSpPr>
            <a:spLocks noChangeShapeType="1"/>
          </p:cNvSpPr>
          <p:nvPr/>
        </p:nvSpPr>
        <p:spPr bwMode="auto">
          <a:xfrm flipV="1">
            <a:off x="1524000" y="2362201"/>
            <a:ext cx="914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397" name="Rectangle 29"/>
          <p:cNvSpPr>
            <a:spLocks noChangeArrowheads="1"/>
          </p:cNvSpPr>
          <p:nvPr/>
        </p:nvSpPr>
        <p:spPr bwMode="auto">
          <a:xfrm>
            <a:off x="1656469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29" name="Line 161"/>
          <p:cNvSpPr>
            <a:spLocks noChangeShapeType="1"/>
          </p:cNvSpPr>
          <p:nvPr/>
        </p:nvSpPr>
        <p:spPr bwMode="auto">
          <a:xfrm flipH="1" flipV="1">
            <a:off x="1752601" y="2362201"/>
            <a:ext cx="609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0" name="Line 162"/>
          <p:cNvSpPr>
            <a:spLocks noChangeShapeType="1"/>
          </p:cNvSpPr>
          <p:nvPr/>
        </p:nvSpPr>
        <p:spPr bwMode="auto">
          <a:xfrm flipV="1">
            <a:off x="2057400" y="2362201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1" name="Line 163"/>
          <p:cNvSpPr>
            <a:spLocks noChangeShapeType="1"/>
          </p:cNvSpPr>
          <p:nvPr/>
        </p:nvSpPr>
        <p:spPr bwMode="auto">
          <a:xfrm flipV="1">
            <a:off x="25146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398" name="Rectangle 30"/>
          <p:cNvSpPr>
            <a:spLocks noChangeArrowheads="1"/>
          </p:cNvSpPr>
          <p:nvPr/>
        </p:nvSpPr>
        <p:spPr bwMode="auto">
          <a:xfrm>
            <a:off x="3790069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2" name="Line 164"/>
          <p:cNvSpPr>
            <a:spLocks noChangeShapeType="1"/>
          </p:cNvSpPr>
          <p:nvPr/>
        </p:nvSpPr>
        <p:spPr bwMode="auto">
          <a:xfrm flipH="1" flipV="1">
            <a:off x="4038600" y="2362200"/>
            <a:ext cx="228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3" name="Rectangle 165"/>
          <p:cNvSpPr>
            <a:spLocks noChangeArrowheads="1"/>
          </p:cNvSpPr>
          <p:nvPr/>
        </p:nvSpPr>
        <p:spPr bwMode="auto">
          <a:xfrm>
            <a:off x="3028069" y="21336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4" name="Line 166"/>
          <p:cNvSpPr>
            <a:spLocks noChangeShapeType="1"/>
          </p:cNvSpPr>
          <p:nvPr/>
        </p:nvSpPr>
        <p:spPr bwMode="auto">
          <a:xfrm flipV="1">
            <a:off x="3200400" y="2362201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5" name="Rectangle 167"/>
          <p:cNvSpPr>
            <a:spLocks noChangeArrowheads="1"/>
          </p:cNvSpPr>
          <p:nvPr/>
        </p:nvSpPr>
        <p:spPr bwMode="auto">
          <a:xfrm>
            <a:off x="2685168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6" name="Line 168"/>
          <p:cNvSpPr>
            <a:spLocks noChangeShapeType="1"/>
          </p:cNvSpPr>
          <p:nvPr/>
        </p:nvSpPr>
        <p:spPr bwMode="auto">
          <a:xfrm flipH="1" flipV="1">
            <a:off x="1828800" y="2286000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7" name="Line 169"/>
          <p:cNvSpPr>
            <a:spLocks noChangeShapeType="1"/>
          </p:cNvSpPr>
          <p:nvPr/>
        </p:nvSpPr>
        <p:spPr bwMode="auto">
          <a:xfrm flipH="1" flipV="1">
            <a:off x="2819401" y="2362201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8" name="Rectangle 170"/>
          <p:cNvSpPr>
            <a:spLocks noChangeArrowheads="1"/>
          </p:cNvSpPr>
          <p:nvPr/>
        </p:nvSpPr>
        <p:spPr bwMode="auto">
          <a:xfrm>
            <a:off x="5105401" y="28956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5" name="Group 171"/>
          <p:cNvGrpSpPr>
            <a:grpSpLocks/>
          </p:cNvGrpSpPr>
          <p:nvPr/>
        </p:nvGrpSpPr>
        <p:grpSpPr bwMode="auto">
          <a:xfrm>
            <a:off x="5257800" y="2089150"/>
            <a:ext cx="609600" cy="425450"/>
            <a:chOff x="1972" y="2272"/>
            <a:chExt cx="428" cy="412"/>
          </a:xfrm>
        </p:grpSpPr>
        <p:sp>
          <p:nvSpPr>
            <p:cNvPr id="58540" name="Rectangle 17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1" name="Oval 17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2" name="Oval 17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6" name="Group 175"/>
          <p:cNvGrpSpPr>
            <a:grpSpLocks/>
          </p:cNvGrpSpPr>
          <p:nvPr/>
        </p:nvGrpSpPr>
        <p:grpSpPr bwMode="auto">
          <a:xfrm>
            <a:off x="6248400" y="2089150"/>
            <a:ext cx="609600" cy="425450"/>
            <a:chOff x="1972" y="2272"/>
            <a:chExt cx="428" cy="412"/>
          </a:xfrm>
        </p:grpSpPr>
        <p:sp>
          <p:nvSpPr>
            <p:cNvPr id="58544" name="Rectangle 176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5" name="Oval 177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6" name="Oval 178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7" name="Group 179"/>
          <p:cNvGrpSpPr>
            <a:grpSpLocks/>
          </p:cNvGrpSpPr>
          <p:nvPr/>
        </p:nvGrpSpPr>
        <p:grpSpPr bwMode="auto">
          <a:xfrm>
            <a:off x="7620000" y="2089150"/>
            <a:ext cx="609600" cy="425450"/>
            <a:chOff x="1972" y="2272"/>
            <a:chExt cx="428" cy="412"/>
          </a:xfrm>
        </p:grpSpPr>
        <p:sp>
          <p:nvSpPr>
            <p:cNvPr id="58548" name="Rectangle 180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9" name="Oval 181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50" name="Oval 182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51" name="Rectangle 183"/>
          <p:cNvSpPr>
            <a:spLocks noChangeArrowheads="1"/>
          </p:cNvSpPr>
          <p:nvPr/>
        </p:nvSpPr>
        <p:spPr bwMode="auto">
          <a:xfrm>
            <a:off x="6990469" y="21336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52" name="Line 184"/>
          <p:cNvSpPr>
            <a:spLocks noChangeShapeType="1"/>
          </p:cNvSpPr>
          <p:nvPr/>
        </p:nvSpPr>
        <p:spPr bwMode="auto">
          <a:xfrm flipV="1">
            <a:off x="5257800" y="2362201"/>
            <a:ext cx="1143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3" name="Line 185"/>
          <p:cNvSpPr>
            <a:spLocks noChangeShapeType="1"/>
          </p:cNvSpPr>
          <p:nvPr/>
        </p:nvSpPr>
        <p:spPr bwMode="auto">
          <a:xfrm flipH="1" flipV="1">
            <a:off x="5334001" y="2362201"/>
            <a:ext cx="76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4" name="Line 186"/>
          <p:cNvSpPr>
            <a:spLocks noChangeShapeType="1"/>
          </p:cNvSpPr>
          <p:nvPr/>
        </p:nvSpPr>
        <p:spPr bwMode="auto">
          <a:xfrm flipH="1" flipV="1">
            <a:off x="5562600" y="2362201"/>
            <a:ext cx="381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5" name="Line 187"/>
          <p:cNvSpPr>
            <a:spLocks noChangeShapeType="1"/>
          </p:cNvSpPr>
          <p:nvPr/>
        </p:nvSpPr>
        <p:spPr bwMode="auto">
          <a:xfrm flipV="1">
            <a:off x="5715000" y="2362201"/>
            <a:ext cx="762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6" name="Line 188"/>
          <p:cNvSpPr>
            <a:spLocks noChangeShapeType="1"/>
          </p:cNvSpPr>
          <p:nvPr/>
        </p:nvSpPr>
        <p:spPr bwMode="auto">
          <a:xfrm flipV="1">
            <a:off x="6248400" y="2362201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7" name="Line 189"/>
          <p:cNvSpPr>
            <a:spLocks noChangeShapeType="1"/>
          </p:cNvSpPr>
          <p:nvPr/>
        </p:nvSpPr>
        <p:spPr bwMode="auto">
          <a:xfrm flipV="1">
            <a:off x="64008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8" name="Line 190"/>
          <p:cNvSpPr>
            <a:spLocks noChangeShapeType="1"/>
          </p:cNvSpPr>
          <p:nvPr/>
        </p:nvSpPr>
        <p:spPr bwMode="auto">
          <a:xfrm flipH="1" flipV="1">
            <a:off x="5715000" y="2362201"/>
            <a:ext cx="914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9" name="Line 191"/>
          <p:cNvSpPr>
            <a:spLocks noChangeShapeType="1"/>
          </p:cNvSpPr>
          <p:nvPr/>
        </p:nvSpPr>
        <p:spPr bwMode="auto">
          <a:xfrm flipH="1" flipV="1">
            <a:off x="6629400" y="2362201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0" name="Line 192"/>
          <p:cNvSpPr>
            <a:spLocks noChangeShapeType="1"/>
          </p:cNvSpPr>
          <p:nvPr/>
        </p:nvSpPr>
        <p:spPr bwMode="auto">
          <a:xfrm flipV="1">
            <a:off x="7391400" y="2362201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1" name="Line 193"/>
          <p:cNvSpPr>
            <a:spLocks noChangeShapeType="1"/>
          </p:cNvSpPr>
          <p:nvPr/>
        </p:nvSpPr>
        <p:spPr bwMode="auto">
          <a:xfrm flipH="1" flipV="1">
            <a:off x="5791200" y="2286000"/>
            <a:ext cx="18288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2" name="Line 194"/>
          <p:cNvSpPr>
            <a:spLocks noChangeShapeType="1"/>
          </p:cNvSpPr>
          <p:nvPr/>
        </p:nvSpPr>
        <p:spPr bwMode="auto">
          <a:xfrm flipV="1">
            <a:off x="7772400" y="2362201"/>
            <a:ext cx="228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3" name="Line 195"/>
          <p:cNvSpPr>
            <a:spLocks noChangeShapeType="1"/>
          </p:cNvSpPr>
          <p:nvPr/>
        </p:nvSpPr>
        <p:spPr bwMode="auto">
          <a:xfrm flipH="1" flipV="1">
            <a:off x="6781800" y="2362201"/>
            <a:ext cx="1143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4" name="Line 196"/>
          <p:cNvSpPr>
            <a:spLocks noChangeShapeType="1"/>
          </p:cNvSpPr>
          <p:nvPr/>
        </p:nvSpPr>
        <p:spPr bwMode="auto">
          <a:xfrm flipV="1">
            <a:off x="8077201" y="2362201"/>
            <a:ext cx="76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6" name="Rectangle 198"/>
          <p:cNvSpPr>
            <a:spLocks noChangeArrowheads="1"/>
          </p:cNvSpPr>
          <p:nvPr/>
        </p:nvSpPr>
        <p:spPr bwMode="auto">
          <a:xfrm>
            <a:off x="2971800" y="52578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8" name="Group 199"/>
          <p:cNvGrpSpPr>
            <a:grpSpLocks/>
          </p:cNvGrpSpPr>
          <p:nvPr/>
        </p:nvGrpSpPr>
        <p:grpSpPr bwMode="auto">
          <a:xfrm>
            <a:off x="3124201" y="4375150"/>
            <a:ext cx="609600" cy="425450"/>
            <a:chOff x="1972" y="2272"/>
            <a:chExt cx="428" cy="412"/>
          </a:xfrm>
        </p:grpSpPr>
        <p:sp>
          <p:nvSpPr>
            <p:cNvPr id="58568" name="Rectangle 200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69" name="Oval 201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0" name="Oval 202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9" name="Group 203"/>
          <p:cNvGrpSpPr>
            <a:grpSpLocks/>
          </p:cNvGrpSpPr>
          <p:nvPr/>
        </p:nvGrpSpPr>
        <p:grpSpPr bwMode="auto">
          <a:xfrm>
            <a:off x="4029075" y="4375150"/>
            <a:ext cx="609600" cy="425450"/>
            <a:chOff x="1972" y="2272"/>
            <a:chExt cx="428" cy="412"/>
          </a:xfrm>
        </p:grpSpPr>
        <p:sp>
          <p:nvSpPr>
            <p:cNvPr id="58572" name="Rectangle 204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3" name="Oval 205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4" name="Oval 206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10" name="Group 207"/>
          <p:cNvGrpSpPr>
            <a:grpSpLocks/>
          </p:cNvGrpSpPr>
          <p:nvPr/>
        </p:nvGrpSpPr>
        <p:grpSpPr bwMode="auto">
          <a:xfrm>
            <a:off x="5467351" y="4375150"/>
            <a:ext cx="609600" cy="425450"/>
            <a:chOff x="1972" y="2272"/>
            <a:chExt cx="428" cy="412"/>
          </a:xfrm>
        </p:grpSpPr>
        <p:sp>
          <p:nvSpPr>
            <p:cNvPr id="58576" name="Rectangle 208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7" name="Oval 209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8" name="Oval 210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79" name="Rectangle 211"/>
          <p:cNvSpPr>
            <a:spLocks noChangeArrowheads="1"/>
          </p:cNvSpPr>
          <p:nvPr/>
        </p:nvSpPr>
        <p:spPr bwMode="auto">
          <a:xfrm>
            <a:off x="4856869" y="4435475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80" name="Line 212"/>
          <p:cNvSpPr>
            <a:spLocks noChangeShapeType="1"/>
          </p:cNvSpPr>
          <p:nvPr/>
        </p:nvSpPr>
        <p:spPr bwMode="auto">
          <a:xfrm>
            <a:off x="38862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3" name="Line 215"/>
          <p:cNvSpPr>
            <a:spLocks noChangeShapeType="1"/>
          </p:cNvSpPr>
          <p:nvPr/>
        </p:nvSpPr>
        <p:spPr bwMode="auto">
          <a:xfrm>
            <a:off x="47244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4" name="Line 216"/>
          <p:cNvSpPr>
            <a:spLocks noChangeShapeType="1"/>
          </p:cNvSpPr>
          <p:nvPr/>
        </p:nvSpPr>
        <p:spPr bwMode="auto">
          <a:xfrm>
            <a:off x="53340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5" name="Rectangle 217"/>
          <p:cNvSpPr>
            <a:spLocks noChangeArrowheads="1"/>
          </p:cNvSpPr>
          <p:nvPr/>
        </p:nvSpPr>
        <p:spPr bwMode="auto">
          <a:xfrm>
            <a:off x="4818769" y="53340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09" name="Rectangle 141"/>
          <p:cNvSpPr>
            <a:spLocks noChangeArrowheads="1"/>
          </p:cNvSpPr>
          <p:nvPr/>
        </p:nvSpPr>
        <p:spPr bwMode="auto">
          <a:xfrm>
            <a:off x="3225389" y="5334001"/>
            <a:ext cx="351058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a-g</a:t>
            </a:r>
            <a:endParaRPr lang="fr-FR" sz="1969" dirty="0">
              <a:latin typeface="Book Antiqua"/>
            </a:endParaRPr>
          </a:p>
        </p:txBody>
      </p:sp>
      <p:sp>
        <p:nvSpPr>
          <p:cNvPr id="58511" name="Rectangle 143"/>
          <p:cNvSpPr>
            <a:spLocks noChangeArrowheads="1"/>
          </p:cNvSpPr>
          <p:nvPr/>
        </p:nvSpPr>
        <p:spPr bwMode="auto">
          <a:xfrm>
            <a:off x="4136290" y="5334001"/>
            <a:ext cx="453650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h-m</a:t>
            </a:r>
            <a:endParaRPr lang="fr-FR" sz="1969" dirty="0">
              <a:latin typeface="Book Antiqua"/>
            </a:endParaRPr>
          </a:p>
        </p:txBody>
      </p:sp>
      <p:sp>
        <p:nvSpPr>
          <p:cNvPr id="58513" name="Rectangle 145"/>
          <p:cNvSpPr>
            <a:spLocks noChangeArrowheads="1"/>
          </p:cNvSpPr>
          <p:nvPr/>
        </p:nvSpPr>
        <p:spPr bwMode="auto">
          <a:xfrm>
            <a:off x="5614684" y="5334001"/>
            <a:ext cx="362279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u-z</a:t>
            </a:r>
            <a:endParaRPr lang="fr-FR" sz="1969" dirty="0">
              <a:latin typeface="Book Antiqua"/>
            </a:endParaRPr>
          </a:p>
        </p:txBody>
      </p:sp>
      <p:sp>
        <p:nvSpPr>
          <p:cNvPr id="58497" name="Freeform 129"/>
          <p:cNvSpPr>
            <a:spLocks/>
          </p:cNvSpPr>
          <p:nvPr/>
        </p:nvSpPr>
        <p:spPr bwMode="auto">
          <a:xfrm>
            <a:off x="32004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6" name="Freeform 218"/>
          <p:cNvSpPr>
            <a:spLocks/>
          </p:cNvSpPr>
          <p:nvPr/>
        </p:nvSpPr>
        <p:spPr bwMode="auto">
          <a:xfrm>
            <a:off x="41148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7" name="Freeform 219"/>
          <p:cNvSpPr>
            <a:spLocks/>
          </p:cNvSpPr>
          <p:nvPr/>
        </p:nvSpPr>
        <p:spPr bwMode="auto">
          <a:xfrm>
            <a:off x="55626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31840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074405"/>
          </a:xfrm>
        </p:spPr>
      </p:pic>
    </p:spTree>
    <p:extLst>
      <p:ext uri="{BB962C8B-B14F-4D97-AF65-F5344CB8AC3E}">
        <p14:creationId xmlns:p14="http://schemas.microsoft.com/office/powerpoint/2010/main" val="1029828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743706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Workload-Aware Partitioning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2620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solidFill>
                  <a:srgbClr val="C00000"/>
                </a:solidFill>
              </a:rPr>
              <a:t>Schism</a:t>
            </a:r>
          </a:p>
          <a:p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=(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where </a:t>
            </a:r>
          </a:p>
          <a:p>
            <a:pPr lvl="1"/>
            <a:r>
              <a:rPr lang="en-US" dirty="0"/>
              <a:t>vertex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∈ </a:t>
            </a:r>
            <a:r>
              <a:rPr lang="en-US" i="1" dirty="0"/>
              <a:t>V</a:t>
            </a:r>
            <a:r>
              <a:rPr lang="en-US" dirty="0"/>
              <a:t> represents a tuple in database, </a:t>
            </a:r>
          </a:p>
          <a:p>
            <a:pPr lvl="1"/>
            <a:r>
              <a:rPr lang="en-US" dirty="0"/>
              <a:t>edge </a:t>
            </a:r>
            <a:r>
              <a:rPr lang="en-US" i="1" dirty="0"/>
              <a:t>e</a:t>
            </a:r>
            <a:r>
              <a:rPr lang="en-US" dirty="0"/>
              <a:t>=(</a:t>
            </a:r>
            <a:r>
              <a:rPr lang="en-US" i="1" dirty="0" err="1"/>
              <a:t>v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) ∈ </a:t>
            </a:r>
            <a:r>
              <a:rPr lang="en-US" i="1" dirty="0"/>
              <a:t>E</a:t>
            </a:r>
            <a:r>
              <a:rPr lang="en-US" dirty="0"/>
              <a:t> represents a query that accesses both  tuples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; </a:t>
            </a:r>
          </a:p>
          <a:p>
            <a:pPr lvl="1"/>
            <a:r>
              <a:rPr lang="en-US" dirty="0"/>
              <a:t>each edge has weight counting the no. of queries that access both tuples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933056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1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Workload-Aware Partitioning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262088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Let us consider one relation consisting of seven tuples that are accessed by five queries. 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There are seven vertices corresponding to the tuples, and the queries that access them together are shown as cliques (subset of vertices). 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For example,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2 and 7,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2, 3, and 6,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3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1, 2, and 3,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4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3, 4, and 5, and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5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4 and 5.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Edge weights capture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BwqvrxVglbtmTimes-Roman"/>
              </a:rPr>
              <a:t>     the number of query accesses.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397" y="4570467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The Solution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57200" y="1484784"/>
            <a:ext cx="8223649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Origins (1980's): </a:t>
            </a:r>
            <a:r>
              <a:rPr lang="en-CA" sz="2800" i="1" dirty="0">
                <a:solidFill>
                  <a:schemeClr val="tx2"/>
                </a:solidFill>
              </a:rPr>
              <a:t>database machines</a:t>
            </a:r>
            <a:endParaRPr lang="en-CA" sz="2800" b="1" i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Hardware-oriented </a:t>
            </a:r>
            <a:r>
              <a:rPr lang="en-CA" sz="2800" dirty="0">
                <a:solidFill>
                  <a:schemeClr val="tx2"/>
                </a:solidFill>
                <a:latin typeface="Monotype Sorts" charset="2"/>
                <a:sym typeface="Symbol"/>
              </a:rPr>
              <a:t></a:t>
            </a:r>
            <a:r>
              <a:rPr lang="en-CA" sz="2800" dirty="0">
                <a:solidFill>
                  <a:schemeClr val="tx2"/>
                </a:solidFill>
              </a:rPr>
              <a:t> bad cost-performance </a:t>
            </a:r>
            <a:r>
              <a:rPr lang="en-CA" sz="2800" dirty="0">
                <a:solidFill>
                  <a:schemeClr val="tx2"/>
                </a:solidFill>
                <a:latin typeface="Monotype Sorts" charset="2"/>
                <a:sym typeface="Symbol"/>
              </a:rPr>
              <a:t></a:t>
            </a:r>
            <a:r>
              <a:rPr lang="en-CA" sz="2800" dirty="0">
                <a:solidFill>
                  <a:schemeClr val="tx2"/>
                </a:solidFill>
              </a:rPr>
              <a:t> failure</a:t>
            </a:r>
            <a:endParaRPr lang="en-CA" sz="2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800" dirty="0" err="1">
                <a:solidFill>
                  <a:schemeClr val="tx2"/>
                </a:solidFill>
              </a:rPr>
              <a:t>1990's</a:t>
            </a:r>
            <a:r>
              <a:rPr lang="en-CA" sz="2800" dirty="0">
                <a:solidFill>
                  <a:schemeClr val="tx2"/>
                </a:solidFill>
              </a:rPr>
              <a:t>: same solution but using standard hardware components integrated in a multiprocessor</a:t>
            </a:r>
            <a:endParaRPr lang="en-CA" sz="2800" b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Software-oriented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Standard essential to exploit continuing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32530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Incorporating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581"/>
            <a:ext cx="8229600" cy="1324744"/>
          </a:xfrm>
        </p:spPr>
        <p:txBody>
          <a:bodyPr/>
          <a:lstStyle/>
          <a:p>
            <a:r>
              <a:rPr lang="en-US" dirty="0"/>
              <a:t>Replication can be incorporated into this graph; this is shown below.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87" y="2636912"/>
            <a:ext cx="4525506" cy="288318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9" y="2753007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24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Incorporating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581"/>
            <a:ext cx="8229600" cy="1324744"/>
          </a:xfrm>
        </p:spPr>
        <p:txBody>
          <a:bodyPr/>
          <a:lstStyle/>
          <a:p>
            <a:r>
              <a:rPr lang="en-US" dirty="0"/>
              <a:t>Note that tuples 1, 6, and 7 are not replicated since they are only accessed by one query each, tuples 4 and 5 are replicated twice, and tuples 2 and 3 are replicated three times.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87" y="3150019"/>
            <a:ext cx="4525506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57200" y="2780928"/>
            <a:ext cx="3785919" cy="239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We represent the “replication edges” between the central vertex and each physical copy by dashed lines.</a:t>
            </a:r>
          </a:p>
        </p:txBody>
      </p:sp>
    </p:spTree>
    <p:extLst>
      <p:ext uri="{BB962C8B-B14F-4D97-AF65-F5344CB8AC3E}">
        <p14:creationId xmlns:p14="http://schemas.microsoft.com/office/powerpoint/2010/main" val="3654663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80581"/>
            <a:ext cx="8537793" cy="1324744"/>
          </a:xfrm>
        </p:spPr>
        <p:txBody>
          <a:bodyPr/>
          <a:lstStyle/>
          <a:p>
            <a:r>
              <a:rPr lang="en-US" sz="2000" dirty="0"/>
              <a:t>The next step is to perform a vertex-disjoint graph partitioning </a:t>
            </a:r>
          </a:p>
          <a:p>
            <a:r>
              <a:rPr lang="en-US" sz="2000" dirty="0"/>
              <a:t>Vertex-disjoint partitioning allocates each vertex of the graph to a separate partition such that partitions are mutually exclusive.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54" y="2636912"/>
            <a:ext cx="4525506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67544" y="2132856"/>
            <a:ext cx="3785919" cy="239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These algorithms have, as their objective function, a balanced (or nearly balanced) set of partitions while minimizing the cost of edge cuts. </a:t>
            </a:r>
          </a:p>
          <a:p>
            <a:r>
              <a:rPr lang="en-US" sz="2000" kern="0" dirty="0"/>
              <a:t>The cost of an edge cut takes into account the weights of each edge so as to minimize the number of distributed queries.</a:t>
            </a:r>
          </a:p>
        </p:txBody>
      </p:sp>
    </p:spTree>
    <p:extLst>
      <p:ext uri="{BB962C8B-B14F-4D97-AF65-F5344CB8AC3E}">
        <p14:creationId xmlns:p14="http://schemas.microsoft.com/office/powerpoint/2010/main" val="868668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Advantage and Disadvantage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43" y="1159471"/>
            <a:ext cx="8537793" cy="1324744"/>
          </a:xfrm>
        </p:spPr>
        <p:txBody>
          <a:bodyPr/>
          <a:lstStyle/>
          <a:p>
            <a:r>
              <a:rPr lang="en-US" dirty="0"/>
              <a:t>The advantage of the Schism is its fine-grained allocation—it treats each tuple as an allocation unit. </a:t>
            </a:r>
          </a:p>
          <a:p>
            <a:r>
              <a:rPr lang="en-US" dirty="0"/>
              <a:t>Thus, the mapping of sets of tuples to queries can be controlled and many of them can execute at one site.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76" y="3068960"/>
            <a:ext cx="3900624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86952" y="2780928"/>
            <a:ext cx="447484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The downside of the approach is that the graph becomes very large as the database size increases, in particular when replicas are added to the graph. </a:t>
            </a:r>
          </a:p>
          <a:p>
            <a:r>
              <a:rPr lang="en-US" kern="0" dirty="0"/>
              <a:t>This makes the management of the graph difficult and its partitioning expensive. </a:t>
            </a:r>
          </a:p>
        </p:txBody>
      </p:sp>
    </p:spTree>
    <p:extLst>
      <p:ext uri="{BB962C8B-B14F-4D97-AF65-F5344CB8AC3E}">
        <p14:creationId xmlns:p14="http://schemas.microsoft.com/office/powerpoint/2010/main" val="198388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Hypergraph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4382244" cy="2620888"/>
          </a:xfrm>
        </p:spPr>
        <p:txBody>
          <a:bodyPr/>
          <a:lstStyle/>
          <a:p>
            <a:r>
              <a:rPr lang="en-US" sz="2000" dirty="0"/>
              <a:t>Hypergraph is a generalization of a graph in which an edge can join any number of vertices. In contrast, in an ordinary graph, an edge connects exactly two vertices. </a:t>
            </a:r>
          </a:p>
          <a:p>
            <a:r>
              <a:rPr lang="en-US" sz="2000" dirty="0"/>
              <a:t>Formally, a hypergraph H is a pair H = (X, E) where X is a set of elements called nodes or vertices, and E is a set of non-empty subsets of X called </a:t>
            </a:r>
            <a:r>
              <a:rPr lang="en-US" sz="2000" dirty="0" err="1"/>
              <a:t>hyperedges</a:t>
            </a:r>
            <a:r>
              <a:rPr lang="en-US" sz="2000" dirty="0"/>
              <a:t>. </a:t>
            </a:r>
          </a:p>
          <a:p>
            <a:r>
              <a:rPr lang="en-US" sz="2000" dirty="0"/>
              <a:t>The size of the vertex set is called the order of the hypergraph, and the size of edges set is the size of the hypergraph.</a:t>
            </a:r>
            <a:endParaRPr lang="en-US" sz="19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91573"/>
            <a:ext cx="4032250" cy="4819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92488" y="578551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/wiki/Hypergraph</a:t>
            </a:r>
          </a:p>
        </p:txBody>
      </p:sp>
    </p:spTree>
    <p:extLst>
      <p:ext uri="{BB962C8B-B14F-4D97-AF65-F5344CB8AC3E}">
        <p14:creationId xmlns:p14="http://schemas.microsoft.com/office/powerpoint/2010/main" val="4125494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0943"/>
            <a:ext cx="8686800" cy="1139825"/>
          </a:xfrm>
        </p:spPr>
        <p:txBody>
          <a:bodyPr/>
          <a:lstStyle/>
          <a:p>
            <a:r>
              <a:rPr lang="en-US" sz="2800" dirty="0"/>
              <a:t>SWORD (Scalable Workload-Aware Data Placement for Transactional Workloads)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312168"/>
            <a:ext cx="8229600" cy="5044182"/>
          </a:xfrm>
        </p:spPr>
        <p:txBody>
          <a:bodyPr/>
          <a:lstStyle/>
          <a:p>
            <a:r>
              <a:rPr lang="en-US" sz="2200" dirty="0"/>
              <a:t>To reduce large graph, SWORD can be used.</a:t>
            </a:r>
          </a:p>
          <a:p>
            <a:r>
              <a:rPr lang="en-US" sz="2200" dirty="0"/>
              <a:t>Each hyperedge represents one query, and </a:t>
            </a:r>
          </a:p>
          <a:p>
            <a:r>
              <a:rPr lang="en-US" sz="2200" dirty="0"/>
              <a:t>The set of vertices spanned by the hyperedge represents the tuples accessed by it. </a:t>
            </a:r>
          </a:p>
          <a:p>
            <a:r>
              <a:rPr lang="en-US" sz="2200" dirty="0"/>
              <a:t>Each hyperedge has a weight that represents the frequency of that query in the workload. Therefore, what we have is a weighted hypergraph. </a:t>
            </a:r>
          </a:p>
          <a:p>
            <a:r>
              <a:rPr lang="en-US" sz="2200" dirty="0"/>
              <a:t>This hypergraph is then partitioned using a k-way balanced min-cut partitioning algorithm that produces k balanced partitions, each of which is allocated to a site. </a:t>
            </a:r>
          </a:p>
          <a:p>
            <a:r>
              <a:rPr lang="en-US" sz="2200" dirty="0"/>
              <a:t>This minimizes the number of distributed queries since the algorithm is minimizing the cuts in hyperedges and each of these cuts indicates a distributed query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85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5051608"/>
          </a:xfrm>
        </p:spPr>
        <p:txBody>
          <a:bodyPr/>
          <a:lstStyle/>
          <a:p>
            <a:r>
              <a:rPr lang="en-US" dirty="0">
                <a:latin typeface="+mj-lt"/>
              </a:rPr>
              <a:t>This model is not sufficient to address the issues discussed above. </a:t>
            </a:r>
          </a:p>
          <a:p>
            <a:r>
              <a:rPr lang="en-US" dirty="0">
                <a:latin typeface="+mj-lt"/>
              </a:rPr>
              <a:t>To reduce the size of the graph, and the overhead of maintaining the associated mapping table, SWORD compresses this hypergraph as follows. </a:t>
            </a:r>
          </a:p>
          <a:p>
            <a:r>
              <a:rPr lang="en-US" dirty="0">
                <a:latin typeface="+mj-lt"/>
              </a:rPr>
              <a:t>The set of vertices </a:t>
            </a:r>
            <a:r>
              <a:rPr lang="en-US" i="1" dirty="0">
                <a:latin typeface="+mj-lt"/>
              </a:rPr>
              <a:t>V  </a:t>
            </a:r>
            <a:r>
              <a:rPr lang="en-US" dirty="0">
                <a:latin typeface="+mj-lt"/>
              </a:rPr>
              <a:t>in the original hypergraph </a:t>
            </a:r>
            <a:r>
              <a:rPr lang="en-US" i="1" dirty="0">
                <a:latin typeface="+mj-lt"/>
              </a:rPr>
              <a:t>G </a:t>
            </a:r>
            <a:r>
              <a:rPr lang="en-US" dirty="0">
                <a:latin typeface="+mj-lt"/>
              </a:rPr>
              <a:t>is mapped to a set of virtual vertices </a:t>
            </a:r>
            <a:r>
              <a:rPr lang="en-US" i="1" dirty="0">
                <a:latin typeface="+mj-lt"/>
              </a:rPr>
              <a:t>V´ 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using a hash or other function that operates on the primary keys of the tuples. </a:t>
            </a:r>
          </a:p>
          <a:p>
            <a:r>
              <a:rPr lang="en-US" dirty="0">
                <a:latin typeface="+mj-lt"/>
              </a:rPr>
              <a:t>Once the set of virtual vertices are determined, the edges in the original hypergraph are now mapped to </a:t>
            </a:r>
            <a:r>
              <a:rPr lang="en-US" dirty="0" err="1">
                <a:latin typeface="+mj-lt"/>
              </a:rPr>
              <a:t>hyperedges</a:t>
            </a:r>
            <a:r>
              <a:rPr lang="en-US" dirty="0">
                <a:latin typeface="+mj-lt"/>
              </a:rPr>
              <a:t> in the compressed graph (</a:t>
            </a:r>
            <a:r>
              <a:rPr lang="en-US" i="1" dirty="0">
                <a:latin typeface="+mj-lt"/>
              </a:rPr>
              <a:t>E´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17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4907592"/>
          </a:xfrm>
        </p:spPr>
        <p:txBody>
          <a:bodyPr/>
          <a:lstStyle/>
          <a:p>
            <a:r>
              <a:rPr lang="en-US" dirty="0">
                <a:latin typeface="+mj-lt"/>
              </a:rPr>
              <a:t>To make sense for this compression, |</a:t>
            </a:r>
            <a:r>
              <a:rPr lang="en-US" i="1" dirty="0">
                <a:latin typeface="+mj-lt"/>
              </a:rPr>
              <a:t>V´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| </a:t>
            </a:r>
            <a:r>
              <a:rPr lang="en-US" i="1" dirty="0">
                <a:latin typeface="+mj-lt"/>
              </a:rPr>
              <a:t>&lt; </a:t>
            </a:r>
            <a:r>
              <a:rPr lang="en-US" dirty="0">
                <a:latin typeface="+mj-lt"/>
              </a:rPr>
              <a:t>|</a:t>
            </a:r>
            <a:r>
              <a:rPr lang="en-US" i="1" dirty="0">
                <a:latin typeface="+mj-lt"/>
              </a:rPr>
              <a:t>V </a:t>
            </a:r>
            <a:r>
              <a:rPr lang="en-US" dirty="0">
                <a:latin typeface="+mj-lt"/>
              </a:rPr>
              <a:t>|, a critical issue is to determine how much compression is desired—</a:t>
            </a:r>
          </a:p>
          <a:p>
            <a:pPr lvl="1"/>
            <a:r>
              <a:rPr lang="en-US" sz="2400" dirty="0">
                <a:latin typeface="+mj-lt"/>
              </a:rPr>
              <a:t>too much compression will reduce the number of virtual vertices, </a:t>
            </a:r>
          </a:p>
          <a:p>
            <a:pPr lvl="1"/>
            <a:r>
              <a:rPr lang="en-US" sz="2400" dirty="0">
                <a:latin typeface="+mj-lt"/>
              </a:rPr>
              <a:t>but will increase the number of </a:t>
            </a:r>
            <a:r>
              <a:rPr lang="en-US" sz="2400" dirty="0" err="1">
                <a:latin typeface="+mj-lt"/>
              </a:rPr>
              <a:t>hyperedges</a:t>
            </a:r>
            <a:r>
              <a:rPr lang="en-US" sz="2400" dirty="0">
                <a:latin typeface="+mj-lt"/>
              </a:rPr>
              <a:t>, and therefore the number of distributed queries. </a:t>
            </a:r>
          </a:p>
          <a:p>
            <a:r>
              <a:rPr lang="en-US" dirty="0">
                <a:latin typeface="+mj-lt"/>
              </a:rPr>
              <a:t>The resulting compressed hypergraph </a:t>
            </a:r>
            <a:r>
              <a:rPr lang="en-US" i="1" dirty="0">
                <a:latin typeface="+mj-lt"/>
              </a:rPr>
              <a:t>G´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= </a:t>
            </a:r>
            <a:r>
              <a:rPr lang="en-US" i="1" dirty="0">
                <a:latin typeface="+mj-lt"/>
              </a:rPr>
              <a:t>(V´ , E´) </a:t>
            </a:r>
            <a:r>
              <a:rPr lang="en-US" dirty="0">
                <a:latin typeface="+mj-lt"/>
              </a:rPr>
              <a:t>is going to be smaller than the original hypergraph so </a:t>
            </a:r>
          </a:p>
          <a:p>
            <a:pPr lvl="1"/>
            <a:r>
              <a:rPr lang="en-US" sz="2400" dirty="0">
                <a:latin typeface="+mj-lt"/>
              </a:rPr>
              <a:t>easier to manage and partition, and </a:t>
            </a:r>
          </a:p>
          <a:p>
            <a:pPr lvl="1"/>
            <a:r>
              <a:rPr lang="en-US" sz="2400" dirty="0">
                <a:latin typeface="+mj-lt"/>
              </a:rPr>
              <a:t>the mapping tables will also be smaller since they will only consider the mapping of sets of virtual vertices.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90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615-87E1-F245-A3B1-5828CE10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6889-98F1-BD4F-BD65-2C91839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050415"/>
            <a:ext cx="8383860" cy="3294985"/>
          </a:xfrm>
        </p:spPr>
        <p:txBody>
          <a:bodyPr/>
          <a:lstStyle/>
          <a:p>
            <a:r>
              <a:rPr lang="en-US" sz="2000" dirty="0"/>
              <a:t>We are compressing the hypergraph into three virtual vertices:   </a:t>
            </a:r>
            <a:r>
              <a:rPr lang="en-US" sz="2000" i="1" dirty="0" err="1"/>
              <a:t>v</a:t>
            </a:r>
            <a:r>
              <a:rPr lang="en-US" sz="2000" baseline="-25000" dirty="0" err="1"/>
              <a:t>1</a:t>
            </a:r>
            <a:r>
              <a:rPr lang="en-US" sz="2000" i="1" dirty="0">
                <a:latin typeface="Colonna MT" panose="04020805060202030203" pitchFamily="82" charset="0"/>
              </a:rPr>
              <a:t>´ </a:t>
            </a:r>
            <a:r>
              <a:rPr lang="en-US" sz="2000" baseline="30000" dirty="0"/>
              <a:t> </a:t>
            </a:r>
            <a:r>
              <a:rPr lang="en-US" sz="2000" dirty="0"/>
              <a:t>= 1</a:t>
            </a:r>
            <a:r>
              <a:rPr lang="en-US" sz="2000" i="1" dirty="0"/>
              <a:t>, </a:t>
            </a:r>
            <a:r>
              <a:rPr lang="en-US" sz="2000" dirty="0"/>
              <a:t>2</a:t>
            </a:r>
            <a:r>
              <a:rPr lang="en-US" sz="2000" i="1" dirty="0"/>
              <a:t>,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2</a:t>
            </a:r>
            <a:r>
              <a:rPr lang="en-US" sz="2000" i="1" dirty="0">
                <a:latin typeface="Colonna MT" panose="04020805060202030203" pitchFamily="82" charset="0"/>
              </a:rPr>
              <a:t>´</a:t>
            </a:r>
            <a:r>
              <a:rPr lang="en-US" sz="2000" dirty="0"/>
              <a:t> = 3</a:t>
            </a:r>
            <a:r>
              <a:rPr lang="en-US" sz="2000" i="1" dirty="0"/>
              <a:t>, </a:t>
            </a:r>
            <a:r>
              <a:rPr lang="en-US" sz="2000" dirty="0"/>
              <a:t>4</a:t>
            </a:r>
            <a:r>
              <a:rPr lang="en-US" sz="2000" i="1" dirty="0"/>
              <a:t>, </a:t>
            </a:r>
            <a:r>
              <a:rPr lang="en-US" sz="2000" dirty="0"/>
              <a:t>5</a:t>
            </a:r>
            <a:r>
              <a:rPr lang="en-US" sz="2000" i="1" dirty="0"/>
              <a:t>,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3</a:t>
            </a:r>
            <a:r>
              <a:rPr lang="en-US" sz="2000" i="1" dirty="0">
                <a:latin typeface="Colonna MT" panose="04020805060202030203" pitchFamily="82" charset="0"/>
              </a:rPr>
              <a:t>´</a:t>
            </a:r>
            <a:r>
              <a:rPr lang="en-US" sz="2000" dirty="0"/>
              <a:t> = 6</a:t>
            </a:r>
            <a:r>
              <a:rPr lang="en-US" sz="2000" i="1" dirty="0"/>
              <a:t>, </a:t>
            </a:r>
            <a:r>
              <a:rPr lang="en-US" sz="2000" dirty="0"/>
              <a:t>7. </a:t>
            </a:r>
          </a:p>
          <a:p>
            <a:r>
              <a:rPr lang="en-US" sz="2000" dirty="0"/>
              <a:t>There would be two </a:t>
            </a:r>
            <a:r>
              <a:rPr lang="en-US" sz="2000" dirty="0" err="1"/>
              <a:t>hyperedges</a:t>
            </a:r>
            <a:r>
              <a:rPr lang="en-US" sz="2000" dirty="0"/>
              <a:t>: </a:t>
            </a:r>
          </a:p>
          <a:p>
            <a:pPr lvl="1"/>
            <a:r>
              <a:rPr lang="en-US" i="1" dirty="0" err="1"/>
              <a:t>e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dirty="0"/>
              <a:t>=  (</a:t>
            </a:r>
            <a:r>
              <a:rPr lang="en-US" i="1" dirty="0" err="1"/>
              <a:t>v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i="1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3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(corresponding to </a:t>
            </a:r>
            <a:r>
              <a:rPr lang="en-US" i="1" dirty="0" err="1"/>
              <a:t>Q</a:t>
            </a:r>
            <a:r>
              <a:rPr lang="en-US" baseline="-25000" dirty="0" err="1"/>
              <a:t>1</a:t>
            </a:r>
            <a:r>
              <a:rPr lang="en-US" baseline="-25000" dirty="0"/>
              <a:t> </a:t>
            </a:r>
            <a:r>
              <a:rPr lang="en-US" dirty="0"/>
              <a:t>and </a:t>
            </a:r>
            <a:r>
              <a:rPr lang="en-US" i="1" dirty="0" err="1"/>
              <a:t>Q</a:t>
            </a:r>
            <a:r>
              <a:rPr lang="en-US" baseline="-25000" dirty="0" err="1"/>
              <a:t>2</a:t>
            </a:r>
            <a:r>
              <a:rPr lang="en-US" dirty="0"/>
              <a:t> in the original hypergraph) and </a:t>
            </a:r>
          </a:p>
          <a:p>
            <a:pPr lvl="1"/>
            <a:r>
              <a:rPr lang="en-US" i="1" dirty="0" err="1"/>
              <a:t>e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= (</a:t>
            </a:r>
            <a:r>
              <a:rPr lang="en-US" i="1" dirty="0" err="1"/>
              <a:t>v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i="1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(corresponding to </a:t>
            </a:r>
            <a:r>
              <a:rPr lang="en-US" i="1" dirty="0" err="1"/>
              <a:t>Q</a:t>
            </a:r>
            <a:r>
              <a:rPr lang="en-US" baseline="-25000" dirty="0" err="1"/>
              <a:t>3</a:t>
            </a:r>
            <a:r>
              <a:rPr lang="en-US" dirty="0"/>
              <a:t>). </a:t>
            </a:r>
          </a:p>
          <a:p>
            <a:pPr algn="l"/>
            <a:r>
              <a:rPr lang="en-US" sz="2000" b="0" i="0" u="none" strike="noStrike" baseline="0" dirty="0">
                <a:latin typeface="BwqvrxVglbtmTimes-Roman"/>
              </a:rPr>
              <a:t>The hyperedges representing queries </a:t>
            </a:r>
            <a:r>
              <a:rPr lang="en-US" sz="2000" b="0" i="1" u="none" strike="noStrike" baseline="0" dirty="0">
                <a:latin typeface="VknxbbSpscfwMTMI"/>
              </a:rPr>
              <a:t>Q</a:t>
            </a:r>
            <a:r>
              <a:rPr lang="en-US" sz="2000" b="0" i="0" u="none" strike="noStrike" baseline="0" dirty="0">
                <a:latin typeface="BwqvrxVglbtmTimes-Roman"/>
              </a:rPr>
              <a:t>4 and </a:t>
            </a:r>
            <a:r>
              <a:rPr lang="en-US" sz="2000" b="0" i="1" u="none" strike="noStrike" baseline="0" dirty="0">
                <a:latin typeface="VknxbbSpscfwMTMI"/>
              </a:rPr>
              <a:t>Q</a:t>
            </a:r>
            <a:r>
              <a:rPr lang="en-US" sz="2000" b="0" i="0" u="none" strike="noStrike" baseline="0" dirty="0">
                <a:latin typeface="BwqvrxVglbtmTimes-Roman"/>
              </a:rPr>
              <a:t>5 would be local (i.e., not spanning virtual vertices) so no hyperedges are required in the compressed hypergraph.</a:t>
            </a:r>
            <a:r>
              <a:rPr lang="en-US" sz="2000" dirty="0"/>
              <a:t>                                     </a:t>
            </a:r>
            <a:endParaRPr lang="en-US" sz="2000" baseline="30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D5081-CE3D-9849-9DFB-775461BBA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FAD90-BBF4-BB4F-A44C-C238E201D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5D61610-7FDE-D74D-BE5B-2F70A950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26" y="4348808"/>
            <a:ext cx="3531833" cy="237266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4506124"/>
            <a:ext cx="4293468" cy="2215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6296" y="4506124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8104" y="4479503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0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19" dirty="0"/>
              <a:t>Multidimensional Data Placements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14" y="1808576"/>
            <a:ext cx="8414120" cy="4759523"/>
          </a:xfrm>
        </p:spPr>
        <p:txBody>
          <a:bodyPr>
            <a:normAutofit/>
          </a:bodyPr>
          <a:lstStyle/>
          <a:p>
            <a:r>
              <a:rPr lang="en-US" sz="3094" dirty="0"/>
              <a:t>Hilbert Curve Allocation Method (</a:t>
            </a:r>
            <a:r>
              <a:rPr lang="en-US" sz="3094" dirty="0" err="1"/>
              <a:t>HCAM</a:t>
            </a:r>
            <a:r>
              <a:rPr lang="en-US" sz="3094" dirty="0"/>
              <a:t>)</a:t>
            </a:r>
          </a:p>
          <a:p>
            <a:r>
              <a:rPr lang="en-US" sz="3094" dirty="0"/>
              <a:t>Coordinated Modulo </a:t>
            </a:r>
            <a:r>
              <a:rPr lang="en-US" sz="3094" dirty="0" err="1"/>
              <a:t>Declustering</a:t>
            </a:r>
            <a:r>
              <a:rPr lang="en-US" sz="3094" dirty="0"/>
              <a:t> (</a:t>
            </a:r>
            <a:r>
              <a:rPr lang="en-US" sz="3094" dirty="0" err="1"/>
              <a:t>CMD</a:t>
            </a:r>
            <a:r>
              <a:rPr lang="en-US" sz="3094" dirty="0"/>
              <a:t>)</a:t>
            </a:r>
          </a:p>
          <a:p>
            <a:r>
              <a:rPr lang="en-US" sz="3094" dirty="0"/>
              <a:t>Multidimensional Data Partitioning (</a:t>
            </a:r>
            <a:r>
              <a:rPr lang="en-US" sz="3094" dirty="0" err="1"/>
              <a:t>MDP</a:t>
            </a:r>
            <a:r>
              <a:rPr lang="en-US" sz="3094" dirty="0"/>
              <a:t>)</a:t>
            </a:r>
          </a:p>
          <a:p>
            <a:r>
              <a:rPr lang="en-US" sz="3094" dirty="0"/>
              <a:t>General Multidimensional Data Allocation (</a:t>
            </a:r>
            <a:r>
              <a:rPr lang="en-US" sz="3094" dirty="0" err="1"/>
              <a:t>GeMDA</a:t>
            </a:r>
            <a:r>
              <a:rPr lang="en-US" sz="3094" dirty="0"/>
              <a:t>)</a:t>
            </a:r>
          </a:p>
          <a:p>
            <a:endParaRPr lang="en-US" sz="3094" dirty="0"/>
          </a:p>
        </p:txBody>
      </p:sp>
    </p:spTree>
    <p:extLst>
      <p:ext uri="{BB962C8B-B14F-4D97-AF65-F5344CB8AC3E}">
        <p14:creationId xmlns:p14="http://schemas.microsoft.com/office/powerpoint/2010/main" val="238108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9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06793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542880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460747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047949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/>
          <a:stretch/>
        </p:blipFill>
        <p:spPr>
          <a:xfrm>
            <a:off x="250031" y="0"/>
            <a:ext cx="8643938" cy="6865303"/>
          </a:xfrm>
        </p:spPr>
      </p:pic>
      <p:sp>
        <p:nvSpPr>
          <p:cNvPr id="3" name="TextBox 2"/>
          <p:cNvSpPr txBox="1"/>
          <p:nvPr/>
        </p:nvSpPr>
        <p:spPr>
          <a:xfrm>
            <a:off x="5736504" y="1201253"/>
            <a:ext cx="1858977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7" dirty="0"/>
              <a:t>-------------------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2090" y="6112423"/>
            <a:ext cx="2329008" cy="3519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87" dirty="0"/>
              <a:t>         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6505" y="1323931"/>
            <a:ext cx="2329008" cy="3519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87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30051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3031"/>
          <a:stretch/>
        </p:blipFill>
        <p:spPr>
          <a:xfrm>
            <a:off x="250031" y="-1"/>
            <a:ext cx="8643938" cy="6858001"/>
          </a:xfrm>
        </p:spPr>
      </p:pic>
      <p:sp>
        <p:nvSpPr>
          <p:cNvPr id="3" name="TextBox 2"/>
          <p:cNvSpPr txBox="1"/>
          <p:nvPr/>
        </p:nvSpPr>
        <p:spPr>
          <a:xfrm>
            <a:off x="4988138" y="6163054"/>
            <a:ext cx="449162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7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1471" y="5504856"/>
            <a:ext cx="449162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7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092972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93"/>
          <a:stretch/>
        </p:blipFill>
        <p:spPr>
          <a:xfrm>
            <a:off x="319028" y="0"/>
            <a:ext cx="8574941" cy="6858000"/>
          </a:xfrm>
        </p:spPr>
      </p:pic>
    </p:spTree>
    <p:extLst>
      <p:ext uri="{BB962C8B-B14F-4D97-AF65-F5344CB8AC3E}">
        <p14:creationId xmlns:p14="http://schemas.microsoft.com/office/powerpoint/2010/main" val="930451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793770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Data Partitioning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75" dirty="0"/>
              <a:t>High-availability requires data replication</a:t>
            </a:r>
          </a:p>
          <a:p>
            <a:pPr lvl="1"/>
            <a:r>
              <a:rPr lang="en-US" sz="3375" dirty="0"/>
              <a:t>simple solution is mirrored disks</a:t>
            </a:r>
          </a:p>
          <a:p>
            <a:pPr lvl="2"/>
            <a:r>
              <a:rPr lang="en-US" sz="3375" dirty="0"/>
              <a:t>hurts load balancing when one node fails</a:t>
            </a:r>
          </a:p>
          <a:p>
            <a:pPr lvl="1"/>
            <a:r>
              <a:rPr lang="en-US" sz="3375" dirty="0"/>
              <a:t>more elaborate solutions achieve load balancing</a:t>
            </a:r>
          </a:p>
          <a:p>
            <a:pPr lvl="2"/>
            <a:r>
              <a:rPr lang="en-US" sz="3375" dirty="0"/>
              <a:t>interleaved partitioning (Teradata)</a:t>
            </a:r>
          </a:p>
          <a:p>
            <a:pPr lvl="2"/>
            <a:r>
              <a:rPr lang="en-US" sz="3375" dirty="0"/>
              <a:t>chained partitioning (Gamma)</a:t>
            </a:r>
          </a:p>
        </p:txBody>
      </p:sp>
    </p:spTree>
    <p:extLst>
      <p:ext uri="{BB962C8B-B14F-4D97-AF65-F5344CB8AC3E}">
        <p14:creationId xmlns:p14="http://schemas.microsoft.com/office/powerpoint/2010/main" val="3486211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Interleaved</a:t>
            </a:r>
            <a:r>
              <a:rPr lang="fr-FR" dirty="0"/>
              <a:t> </a:t>
            </a:r>
            <a:r>
              <a:rPr lang="fr-FR" dirty="0" err="1"/>
              <a:t>Partitioning</a:t>
            </a:r>
            <a:endParaRPr lang="fr-FR" dirty="0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4551563" y="1859451"/>
            <a:ext cx="4495525" cy="2866126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>
            <a:off x="4551563" y="2866582"/>
            <a:ext cx="4482437" cy="706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6799388" y="1859451"/>
            <a:ext cx="1588" cy="28661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4897545" y="1910082"/>
            <a:ext cx="732573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Node</a:t>
            </a:r>
            <a:endParaRPr lang="fr-FR" sz="2391" dirty="0">
              <a:latin typeface="Book Antiqua"/>
            </a:endParaRP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4573227" y="2413734"/>
            <a:ext cx="4751301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  </a:t>
            </a:r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Primary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copy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</a:t>
            </a:r>
            <a:endParaRPr lang="fr-FR" sz="2391" dirty="0">
              <a:latin typeface="Book Antiqua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7406954" y="1866539"/>
            <a:ext cx="1588" cy="285903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 flipH="1">
            <a:off x="7907983" y="1863726"/>
            <a:ext cx="5278" cy="28618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8470197" y="1875631"/>
            <a:ext cx="6289" cy="28499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4551562" y="2988554"/>
            <a:ext cx="4598955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  Backup copy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1.3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1146176" y="4357689"/>
            <a:ext cx="65" cy="36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endParaRPr lang="en-US" altLang="fr-FR" sz="2391" dirty="0">
              <a:latin typeface="Book Antiqua"/>
            </a:endParaRPr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6851040" y="3468568"/>
            <a:ext cx="2176095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>
                <a:solidFill>
                  <a:srgbClr val="000000"/>
                </a:solidFill>
                <a:latin typeface="Book Antiqua"/>
              </a:rPr>
              <a:t> 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2.2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1146176" y="5035551"/>
            <a:ext cx="65" cy="36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endParaRPr lang="en-US" altLang="fr-FR" sz="2391" dirty="0">
              <a:latin typeface="Book Antiqua"/>
            </a:endParaRPr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6883649" y="3885125"/>
            <a:ext cx="2163439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3.1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7006611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1</a:t>
            </a:r>
            <a:endParaRPr lang="fr-FR" sz="2391" dirty="0">
              <a:latin typeface="Book Antiqua"/>
            </a:endParaRPr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7563547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2</a:t>
            </a:r>
            <a:endParaRPr lang="fr-FR" sz="2391" dirty="0">
              <a:latin typeface="Book Antiqua"/>
            </a:endParaRPr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8120484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3</a:t>
            </a:r>
            <a:endParaRPr lang="fr-FR" sz="2391" dirty="0">
              <a:latin typeface="Book Antiqua"/>
            </a:endParaRPr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8677421" y="1958058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4</a:t>
            </a:r>
            <a:endParaRPr lang="fr-FR" sz="2391" dirty="0">
              <a:latin typeface="Book Antiqua"/>
            </a:endParaRPr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 flipV="1">
            <a:off x="4551562" y="2321647"/>
            <a:ext cx="4477160" cy="117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236958" y="1190190"/>
            <a:ext cx="4135635" cy="4556756"/>
          </a:xfrm>
          <a:prstGeom prst="rect">
            <a:avLst/>
          </a:prstGeom>
        </p:spPr>
        <p:txBody>
          <a:bodyPr>
            <a:noAutofit/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r>
              <a:rPr lang="en-US" altLang="en-US" sz="1900" kern="0" dirty="0"/>
              <a:t>primary copy of a partition, e.g.,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</a:t>
            </a:r>
            <a:r>
              <a:rPr lang="en-US" altLang="en-US" sz="1900" kern="0" dirty="0"/>
              <a:t>, is further divided in three partitions, e.g.,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1.1</a:t>
            </a:r>
            <a:r>
              <a:rPr lang="fr-FR" sz="1900" dirty="0"/>
              <a:t> 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1.2</a:t>
            </a:r>
            <a:r>
              <a:rPr lang="fr-FR" sz="1900" dirty="0"/>
              <a:t>  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1.3</a:t>
            </a:r>
            <a:r>
              <a:rPr lang="en-US" altLang="en-US" sz="1900" kern="0" dirty="0"/>
              <a:t>, each at a different backup node. </a:t>
            </a:r>
          </a:p>
          <a:p>
            <a:r>
              <a:rPr lang="en-US" altLang="en-US" sz="1900" kern="0" dirty="0"/>
              <a:t>In failure mode, the load of the primary copy gets balanced among the backup copy nodes. </a:t>
            </a:r>
          </a:p>
          <a:p>
            <a:r>
              <a:rPr lang="en-US" altLang="en-US" sz="1900" kern="0" dirty="0"/>
              <a:t>But if two nodes fail, then the relation cannot be accessed thereby hurting availability. </a:t>
            </a:r>
          </a:p>
          <a:p>
            <a:r>
              <a:rPr lang="en-US" altLang="en-US" sz="1900" kern="0" dirty="0"/>
              <a:t>Reconstructing the primary copy from its separate backup copies may be costly. </a:t>
            </a:r>
          </a:p>
          <a:p>
            <a:r>
              <a:rPr lang="en-US" altLang="en-US" sz="1900" kern="0" dirty="0"/>
              <a:t>In normal mode, maintaining consistency may also be costly.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6851606" y="4287067"/>
            <a:ext cx="2163439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4.3</a:t>
            </a:r>
            <a:endParaRPr lang="fr-FR" sz="2391" baseline="-25000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7054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Multiprocessor Objectives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sz="2250" dirty="0"/>
              <a:t>High-performance with better cost-performance than mainframe or vector supercomputer</a:t>
            </a:r>
          </a:p>
          <a:p>
            <a:r>
              <a:rPr lang="en-CA" sz="2250" dirty="0"/>
              <a:t>Use many nodes, each with good cost-performance, communicating through network</a:t>
            </a:r>
          </a:p>
          <a:p>
            <a:pPr lvl="1"/>
            <a:r>
              <a:rPr lang="en-CA" sz="2250" dirty="0"/>
              <a:t>Good cost via high-volume components</a:t>
            </a:r>
          </a:p>
          <a:p>
            <a:pPr lvl="1"/>
            <a:r>
              <a:rPr lang="en-CA" sz="2250" dirty="0"/>
              <a:t>Good performance via bandwidth</a:t>
            </a:r>
          </a:p>
          <a:p>
            <a:r>
              <a:rPr lang="en-CA" sz="2250" dirty="0"/>
              <a:t>Trends</a:t>
            </a:r>
          </a:p>
          <a:p>
            <a:pPr lvl="1"/>
            <a:r>
              <a:rPr lang="en-CA" sz="2250" dirty="0"/>
              <a:t>Microprocessor and memory (DRAM): off-the-shelf</a:t>
            </a:r>
          </a:p>
          <a:p>
            <a:pPr lvl="1"/>
            <a:r>
              <a:rPr lang="en-CA" sz="2250" dirty="0"/>
              <a:t>Network (multiprocessor edge): custom</a:t>
            </a:r>
          </a:p>
          <a:p>
            <a:r>
              <a:rPr lang="en-CA" sz="2250" dirty="0"/>
              <a:t>The real challenge is to parallelize applications to run with good </a:t>
            </a:r>
            <a:r>
              <a:rPr lang="en-CA" sz="2250" i="1" dirty="0">
                <a:solidFill>
                  <a:srgbClr val="009999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46439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Chained</a:t>
            </a:r>
            <a:r>
              <a:rPr lang="fr-FR" dirty="0"/>
              <a:t> </a:t>
            </a:r>
            <a:r>
              <a:rPr lang="fr-FR" dirty="0" err="1"/>
              <a:t>Partitioning</a:t>
            </a:r>
            <a:endParaRPr lang="fr-FR" dirty="0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09601" y="4625007"/>
            <a:ext cx="7799388" cy="1468288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 flipH="1">
            <a:off x="3097213" y="4625007"/>
            <a:ext cx="6499" cy="1444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1346701" y="4723615"/>
            <a:ext cx="732573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Node</a:t>
            </a:r>
            <a:endParaRPr lang="fr-FR" sz="2391" dirty="0">
              <a:latin typeface="Book Antiqua"/>
            </a:endParaRP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852489" y="5233047"/>
            <a:ext cx="7529512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Primary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copy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</a:t>
            </a:r>
            <a:endParaRPr lang="fr-FR" sz="2391" dirty="0">
              <a:latin typeface="Book Antiqua"/>
            </a:endParaRP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4309986" y="4625007"/>
            <a:ext cx="6427" cy="1444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5631338" y="4625008"/>
            <a:ext cx="1112" cy="1468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7008176" y="4625007"/>
            <a:ext cx="13337" cy="144447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852488" y="5638092"/>
            <a:ext cx="7402091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Backup copy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endParaRPr lang="fr-FR" sz="2391" dirty="0">
              <a:latin typeface="Book Antiqua"/>
            </a:endParaRP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3516537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1</a:t>
            </a:r>
            <a:endParaRPr lang="fr-FR" sz="2391" dirty="0">
              <a:latin typeface="Book Antiqua"/>
            </a:endParaRPr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4878897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2</a:t>
            </a:r>
            <a:endParaRPr lang="fr-FR" sz="2391" dirty="0">
              <a:latin typeface="Book Antiqua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6245924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3</a:t>
            </a:r>
            <a:endParaRPr lang="fr-FR" sz="2391" dirty="0">
              <a:latin typeface="Book Antiqua"/>
            </a:endParaRPr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7636099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4</a:t>
            </a:r>
            <a:endParaRPr lang="fr-FR" sz="2391" dirty="0">
              <a:latin typeface="Book Antiqua"/>
            </a:endParaRPr>
          </a:p>
        </p:txBody>
      </p:sp>
      <p:sp>
        <p:nvSpPr>
          <p:cNvPr id="61456" name="Line 16"/>
          <p:cNvSpPr>
            <a:spLocks noChangeShapeType="1"/>
          </p:cNvSpPr>
          <p:nvPr/>
        </p:nvSpPr>
        <p:spPr bwMode="auto">
          <a:xfrm>
            <a:off x="609600" y="5131314"/>
            <a:ext cx="777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83377" y="1004869"/>
            <a:ext cx="8303423" cy="3037838"/>
          </a:xfrm>
          <a:prstGeom prst="rect">
            <a:avLst/>
          </a:prstGeom>
        </p:spPr>
        <p:txBody>
          <a:bodyPr>
            <a:noAutofit/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r>
              <a:rPr lang="en-US" altLang="en-US" sz="2250" kern="0" dirty="0"/>
              <a:t>It stores the primary and backup copy on two adjacent nodes. </a:t>
            </a:r>
          </a:p>
          <a:p>
            <a:r>
              <a:rPr lang="en-US" altLang="en-US" sz="2250" kern="0" dirty="0"/>
              <a:t>The main idea is that the probability that two adjacent nodes fail is much lower than the probability that any two nodes fail. </a:t>
            </a:r>
          </a:p>
          <a:p>
            <a:r>
              <a:rPr lang="en-US" altLang="en-US" sz="2250" kern="0" dirty="0"/>
              <a:t>In failure mode, the load of the failed node and the backup nodes are balanced among all remaining nodes by using both primary and backup copy nodes. </a:t>
            </a:r>
          </a:p>
          <a:p>
            <a:r>
              <a:rPr lang="en-US" altLang="en-US" sz="2250" kern="0" dirty="0"/>
              <a:t>In addition, maintaining copy consistency is cheaper. </a:t>
            </a:r>
          </a:p>
        </p:txBody>
      </p:sp>
    </p:spTree>
    <p:extLst>
      <p:ext uri="{BB962C8B-B14F-4D97-AF65-F5344CB8AC3E}">
        <p14:creationId xmlns:p14="http://schemas.microsoft.com/office/powerpoint/2010/main" val="541688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94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696512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5" y="293824"/>
            <a:ext cx="4898775" cy="605294"/>
          </a:xfrm>
          <a:noFill/>
          <a:ln/>
        </p:spPr>
        <p:txBody>
          <a:bodyPr vert="horz" wrap="non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defTabSz="761961"/>
            <a:r>
              <a:rPr lang="en-US" dirty="0"/>
              <a:t>Data-based Parallelism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750219"/>
            <a:ext cx="8643938" cy="863826"/>
          </a:xfrm>
          <a:noFill/>
          <a:ln/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28588" indent="-228588" defTabSz="152392">
              <a:tabLst>
                <a:tab pos="584170" algn="l"/>
                <a:tab pos="965150" algn="l"/>
              </a:tabLst>
            </a:pPr>
            <a:r>
              <a:rPr lang="en-US" dirty="0"/>
              <a:t>Inter-operation </a:t>
            </a:r>
            <a:r>
              <a:rPr lang="en-CA" dirty="0"/>
              <a:t>parallelism</a:t>
            </a:r>
            <a:endParaRPr lang="en-US" dirty="0"/>
          </a:p>
          <a:p>
            <a:pPr lvl="1" defTabSz="152392">
              <a:tabLst>
                <a:tab pos="584170" algn="l"/>
                <a:tab pos="965150" algn="l"/>
              </a:tabLst>
            </a:pPr>
            <a:r>
              <a:rPr lang="en-US" sz="2400" dirty="0"/>
              <a:t>p operations of the same query in parallel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3443288" y="33530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68216" y="26958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 err="1">
                <a:solidFill>
                  <a:schemeClr val="tx2"/>
                </a:solidFill>
                <a:latin typeface="Arial" charset="0"/>
              </a:rPr>
              <a:t>op.3</a:t>
            </a:r>
            <a:endParaRPr lang="en-US" sz="1969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217586" y="26418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505201" y="3445122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op.1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018088" y="33276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80001" y="34197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op.2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V="1">
            <a:off x="4002088" y="3086349"/>
            <a:ext cx="38100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 flipV="1">
            <a:off x="4852988" y="3137148"/>
            <a:ext cx="355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9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241101" y="3993308"/>
            <a:ext cx="76009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150000"/>
              <a:buFont typeface="Wingdings" panose="05000000000000000000" pitchFamily="2" charset="2"/>
              <a:buChar char="§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Intra-operation </a:t>
            </a:r>
            <a:r>
              <a:rPr lang="en-CA" dirty="0"/>
              <a:t>parallelism</a:t>
            </a:r>
            <a:endParaRPr lang="en-US" kern="0" dirty="0">
              <a:solidFill>
                <a:srgbClr val="000000"/>
              </a:solidFill>
              <a:latin typeface="+mn-lt"/>
              <a:ea typeface="+mn-ea"/>
              <a:cs typeface="+mn-cs"/>
              <a:sym typeface="Palatino" charset="0"/>
            </a:endParaRPr>
          </a:p>
          <a:p>
            <a:pPr marL="619710" lvl="1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85000"/>
              <a:buFont typeface="Wingdings" panose="05000000000000000000" pitchFamily="2" charset="2"/>
              <a:buChar char="q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The same op in parallel</a:t>
            </a:r>
          </a:p>
        </p:txBody>
      </p:sp>
      <p:sp>
        <p:nvSpPr>
          <p:cNvPr id="35" name="Right Arrow 34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66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Parallel data processing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268760"/>
            <a:ext cx="864393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Should exploit intra-operator parallelism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Such as parallel algorithms for select and join operators, since all other binary operators (such as union) can be handled very much like join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The parallel processing of join is significantly more involved than that of select.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nested loop join: no special assumption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associative join: applies only for equijoin with one of the operand relations partitioned according to the join attribute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hash join: applies for equijoin but does not require any particular partitioning of the operand relations</a:t>
            </a:r>
          </a:p>
        </p:txBody>
      </p:sp>
    </p:spTree>
    <p:extLst>
      <p:ext uri="{BB962C8B-B14F-4D97-AF65-F5344CB8AC3E}">
        <p14:creationId xmlns:p14="http://schemas.microsoft.com/office/powerpoint/2010/main" val="2585620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031" y="312539"/>
            <a:ext cx="8643938" cy="806660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3708784" y="3926837"/>
            <a:ext cx="5969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4308859" y="3926837"/>
            <a:ext cx="58420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686184" y="3939536"/>
            <a:ext cx="5969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1286259" y="3939536"/>
            <a:ext cx="59690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4597784" y="2301237"/>
            <a:ext cx="0" cy="1581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803758" y="461898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3820008" y="461898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5550" name="Rectangle 14"/>
          <p:cNvSpPr>
            <a:spLocks noChangeArrowheads="1"/>
          </p:cNvSpPr>
          <p:nvPr/>
        </p:nvSpPr>
        <p:spPr bwMode="auto">
          <a:xfrm>
            <a:off x="762384" y="1717036"/>
            <a:ext cx="596900" cy="5715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4356484" y="1717036"/>
            <a:ext cx="596900" cy="5715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587858" y="129793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5553" name="Rectangle 17"/>
          <p:cNvSpPr>
            <a:spLocks noChangeArrowheads="1"/>
          </p:cNvSpPr>
          <p:nvPr/>
        </p:nvSpPr>
        <p:spPr bwMode="auto">
          <a:xfrm>
            <a:off x="4175608" y="129793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5554" name="Rectangle 18"/>
          <p:cNvSpPr>
            <a:spLocks noChangeArrowheads="1"/>
          </p:cNvSpPr>
          <p:nvPr/>
        </p:nvSpPr>
        <p:spPr bwMode="auto">
          <a:xfrm>
            <a:off x="167136" y="1812286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5555" name="Rectangle 19"/>
          <p:cNvSpPr>
            <a:spLocks noChangeArrowheads="1"/>
          </p:cNvSpPr>
          <p:nvPr/>
        </p:nvSpPr>
        <p:spPr bwMode="auto">
          <a:xfrm>
            <a:off x="2201919" y="4041137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5184301" y="4036903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65557" name="Line 21"/>
          <p:cNvSpPr>
            <a:spLocks noChangeShapeType="1"/>
          </p:cNvSpPr>
          <p:nvPr/>
        </p:nvSpPr>
        <p:spPr bwMode="auto">
          <a:xfrm>
            <a:off x="1016384" y="2301237"/>
            <a:ext cx="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flipH="1">
            <a:off x="1600584" y="2301237"/>
            <a:ext cx="278130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>
            <a:off x="1371984" y="2288536"/>
            <a:ext cx="257810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60" name="Rectangle 24"/>
          <p:cNvSpPr>
            <a:spLocks noChangeArrowheads="1"/>
          </p:cNvSpPr>
          <p:nvPr/>
        </p:nvSpPr>
        <p:spPr bwMode="auto">
          <a:xfrm>
            <a:off x="3691386" y="1812286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>
            <a:off x="2014984" y="4118081"/>
            <a:ext cx="136913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" name="Freeform 4"/>
          <p:cNvSpPr>
            <a:spLocks/>
          </p:cNvSpPr>
          <p:nvPr/>
        </p:nvSpPr>
        <p:spPr bwMode="auto">
          <a:xfrm rot="16200000">
            <a:off x="5020660" y="4118081"/>
            <a:ext cx="136913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47" y="5170388"/>
            <a:ext cx="2768600" cy="8509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31301" y="1119175"/>
            <a:ext cx="32753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200" dirty="0"/>
              <a:t>In the first phase, each fragment of R is sent and replicated at each node containing a fragment of S. This phase can be done in parallel.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200" dirty="0"/>
              <a:t>In the second phase, each S-node j receives relation R entirely, and locally joins R with fragment </a:t>
            </a:r>
            <a:r>
              <a:rPr lang="en-US" sz="2200" dirty="0" err="1"/>
              <a:t>S</a:t>
            </a:r>
            <a:r>
              <a:rPr lang="en-US" sz="2200" baseline="-25000" dirty="0" err="1"/>
              <a:t>j</a:t>
            </a:r>
            <a:r>
              <a:rPr lang="en-US" sz="2200" baseline="-25000" dirty="0"/>
              <a:t> </a:t>
            </a:r>
            <a:r>
              <a:rPr lang="en-US" sz="2200" dirty="0"/>
              <a:t>. This phase is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60928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Associative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972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654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785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38087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323528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3972691" y="3910360"/>
            <a:ext cx="34709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4322961" y="3910360"/>
            <a:ext cx="347094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163836" y="3923060"/>
            <a:ext cx="3111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827085" y="3923060"/>
            <a:ext cx="343102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6" name="Line 12"/>
          <p:cNvSpPr>
            <a:spLocks noChangeShapeType="1"/>
          </p:cNvSpPr>
          <p:nvPr/>
        </p:nvSpPr>
        <p:spPr bwMode="auto">
          <a:xfrm>
            <a:off x="1538486" y="2221260"/>
            <a:ext cx="2400300" cy="166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 flipH="1">
            <a:off x="1474986" y="2221260"/>
            <a:ext cx="2527300" cy="1676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3425395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4310261" y="1649760"/>
            <a:ext cx="347094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4002286" y="1649760"/>
            <a:ext cx="3048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1163836" y="1649760"/>
            <a:ext cx="31115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846336" y="1649760"/>
            <a:ext cx="3238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3" name="Line 19"/>
          <p:cNvSpPr>
            <a:spLocks noChangeShapeType="1"/>
          </p:cNvSpPr>
          <p:nvPr/>
        </p:nvSpPr>
        <p:spPr bwMode="auto">
          <a:xfrm>
            <a:off x="971600" y="2221260"/>
            <a:ext cx="0" cy="168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4" name="Line 20"/>
          <p:cNvSpPr>
            <a:spLocks noChangeShapeType="1"/>
          </p:cNvSpPr>
          <p:nvPr/>
        </p:nvSpPr>
        <p:spPr bwMode="auto">
          <a:xfrm>
            <a:off x="4499992" y="2204864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2122887" y="40056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5208987" y="39802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24" name="Freeform 4"/>
          <p:cNvSpPr>
            <a:spLocks/>
          </p:cNvSpPr>
          <p:nvPr/>
        </p:nvSpPr>
        <p:spPr bwMode="auto">
          <a:xfrm rot="16200000" flipH="1">
            <a:off x="1830964" y="407553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 flipH="1">
            <a:off x="4927308" y="4043786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49" y="5045423"/>
            <a:ext cx="2870200" cy="850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16995" y="847725"/>
            <a:ext cx="349226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Assume the equijoin predicate is on attribute A from R, and B from S.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Relation S is partitioned according to the hash function </a:t>
            </a:r>
            <a:r>
              <a:rPr lang="en-US" sz="2000" i="1" dirty="0"/>
              <a:t>h</a:t>
            </a:r>
            <a:r>
              <a:rPr lang="en-US" sz="2000" dirty="0"/>
              <a:t> applied to join attribute B, meaning that all the tuples of S that have the same value for </a:t>
            </a:r>
            <a:r>
              <a:rPr lang="en-US" sz="2000" i="1" dirty="0"/>
              <a:t>h(B)</a:t>
            </a:r>
            <a:r>
              <a:rPr lang="en-US" sz="2000" dirty="0"/>
              <a:t> are placed at the same node.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In the first phase, relation R is sent associatively to the S-nodes based on the hash function </a:t>
            </a:r>
            <a:r>
              <a:rPr lang="en-US" sz="2000" i="1" dirty="0"/>
              <a:t>h</a:t>
            </a:r>
            <a:r>
              <a:rPr lang="en-US" sz="2000" dirty="0"/>
              <a:t> applied to attribute A. The first phase is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056420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Associative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972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654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785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38087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329051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3996661" y="3910360"/>
            <a:ext cx="323126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4322961" y="3910360"/>
            <a:ext cx="30797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163836" y="3923060"/>
            <a:ext cx="3326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812809" y="3923060"/>
            <a:ext cx="357377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6" name="Line 12"/>
          <p:cNvSpPr>
            <a:spLocks noChangeShapeType="1"/>
          </p:cNvSpPr>
          <p:nvPr/>
        </p:nvSpPr>
        <p:spPr bwMode="auto">
          <a:xfrm>
            <a:off x="1538486" y="2221260"/>
            <a:ext cx="2400300" cy="166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 flipH="1">
            <a:off x="1474986" y="2221260"/>
            <a:ext cx="2527300" cy="1676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3425395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4310261" y="1649760"/>
            <a:ext cx="32067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4002286" y="1649760"/>
            <a:ext cx="3048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1163836" y="1649760"/>
            <a:ext cx="291641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846335" y="1649760"/>
            <a:ext cx="323851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3" name="Line 19"/>
          <p:cNvSpPr>
            <a:spLocks noChangeShapeType="1"/>
          </p:cNvSpPr>
          <p:nvPr/>
        </p:nvSpPr>
        <p:spPr bwMode="auto">
          <a:xfrm>
            <a:off x="971600" y="2221260"/>
            <a:ext cx="0" cy="168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4" name="Line 20"/>
          <p:cNvSpPr>
            <a:spLocks noChangeShapeType="1"/>
          </p:cNvSpPr>
          <p:nvPr/>
        </p:nvSpPr>
        <p:spPr bwMode="auto">
          <a:xfrm>
            <a:off x="4499992" y="222126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2122887" y="40056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5243355" y="39802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24" name="Freeform 4"/>
          <p:cNvSpPr>
            <a:spLocks/>
          </p:cNvSpPr>
          <p:nvPr/>
        </p:nvSpPr>
        <p:spPr bwMode="auto">
          <a:xfrm rot="16200000" flipH="1">
            <a:off x="1775524" y="407553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 flipH="1">
            <a:off x="4927308" y="4043786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49" y="5045423"/>
            <a:ext cx="2870200" cy="850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35243" y="980728"/>
            <a:ext cx="349226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This guarantees that a tuple of R with hash value </a:t>
            </a:r>
            <a:r>
              <a:rPr lang="en-US" sz="2100" i="1" dirty="0"/>
              <a:t>v</a:t>
            </a:r>
            <a:r>
              <a:rPr lang="en-US" sz="2100" dirty="0"/>
              <a:t> is sent only to the S-node that contains tuples with hash value </a:t>
            </a:r>
            <a:r>
              <a:rPr lang="en-US" sz="2100" i="1" dirty="0"/>
              <a:t>v</a:t>
            </a:r>
            <a:r>
              <a:rPr lang="en-US" sz="2100" dirty="0"/>
              <a:t>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In the second phase, each S-node j receives in parallel from the different R-nodes the relevant subset of R (i.e., </a:t>
            </a:r>
            <a:r>
              <a:rPr lang="en-US" sz="2100" dirty="0" err="1"/>
              <a:t>R</a:t>
            </a:r>
            <a:r>
              <a:rPr lang="en-US" sz="2100" baseline="-25000" dirty="0" err="1"/>
              <a:t>j</a:t>
            </a:r>
            <a:r>
              <a:rPr lang="en-US" sz="2100" dirty="0"/>
              <a:t>) and joins it locally with the fragments </a:t>
            </a:r>
            <a:r>
              <a:rPr lang="en-US" sz="2100" dirty="0" err="1"/>
              <a:t>S</a:t>
            </a:r>
            <a:r>
              <a:rPr lang="en-US" sz="2100" baseline="-25000" dirty="0" err="1"/>
              <a:t>j</a:t>
            </a:r>
            <a:r>
              <a:rPr lang="en-US" sz="2100" dirty="0"/>
              <a:t>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Local join processing can be done as in the parallel.</a:t>
            </a:r>
          </a:p>
        </p:txBody>
      </p:sp>
    </p:spTree>
    <p:extLst>
      <p:ext uri="{BB962C8B-B14F-4D97-AF65-F5344CB8AC3E}">
        <p14:creationId xmlns:p14="http://schemas.microsoft.com/office/powerpoint/2010/main" val="3415671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Hash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5569411" y="1518444"/>
            <a:ext cx="276185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5848772" y="1518444"/>
            <a:ext cx="262151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903560" y="1518444"/>
            <a:ext cx="284311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1191047" y="1518444"/>
            <a:ext cx="253143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1202233" y="2377557"/>
            <a:ext cx="273423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926741" y="2377557"/>
            <a:ext cx="269514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2799807" y="2377557"/>
            <a:ext cx="260025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2518319" y="2377557"/>
            <a:ext cx="278313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511126" y="1518444"/>
            <a:ext cx="289646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2803947" y="1518444"/>
            <a:ext cx="284282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4057985" y="1518444"/>
            <a:ext cx="276312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4337472" y="1518444"/>
            <a:ext cx="274757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4066933" y="2377557"/>
            <a:ext cx="306567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4367151" y="2377557"/>
            <a:ext cx="276857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5608062" y="2377557"/>
            <a:ext cx="252589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5863828" y="2377557"/>
            <a:ext cx="280303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696108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231535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9654" name="Rectangle 22"/>
          <p:cNvSpPr>
            <a:spLocks noChangeArrowheads="1"/>
          </p:cNvSpPr>
          <p:nvPr/>
        </p:nvSpPr>
        <p:spPr bwMode="auto">
          <a:xfrm>
            <a:off x="382030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>
            <a:off x="533795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9656" name="Rectangle 24"/>
          <p:cNvSpPr>
            <a:spLocks noChangeArrowheads="1"/>
          </p:cNvSpPr>
          <p:nvPr/>
        </p:nvSpPr>
        <p:spPr bwMode="auto">
          <a:xfrm>
            <a:off x="1552424" y="293449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4648768" y="294680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9658" name="Line 26"/>
          <p:cNvSpPr>
            <a:spLocks noChangeShapeType="1"/>
          </p:cNvSpPr>
          <p:nvPr/>
        </p:nvSpPr>
        <p:spPr bwMode="auto">
          <a:xfrm>
            <a:off x="994195" y="2023143"/>
            <a:ext cx="8329" cy="33579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>
            <a:off x="1451099" y="2008067"/>
            <a:ext cx="2697483" cy="36949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0" name="Line 28"/>
          <p:cNvSpPr>
            <a:spLocks noChangeShapeType="1"/>
          </p:cNvSpPr>
          <p:nvPr/>
        </p:nvSpPr>
        <p:spPr bwMode="auto">
          <a:xfrm flipH="1">
            <a:off x="1185978" y="2050991"/>
            <a:ext cx="1327820" cy="3079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1" name="Line 29"/>
          <p:cNvSpPr>
            <a:spLocks noChangeShapeType="1"/>
          </p:cNvSpPr>
          <p:nvPr/>
        </p:nvSpPr>
        <p:spPr bwMode="auto">
          <a:xfrm>
            <a:off x="3080172" y="2051845"/>
            <a:ext cx="1397493" cy="3025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2" name="Line 30"/>
          <p:cNvSpPr>
            <a:spLocks noChangeShapeType="1"/>
          </p:cNvSpPr>
          <p:nvPr/>
        </p:nvSpPr>
        <p:spPr bwMode="auto">
          <a:xfrm flipH="1">
            <a:off x="2662129" y="2051846"/>
            <a:ext cx="1408640" cy="30709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3" name="Line 31"/>
          <p:cNvSpPr>
            <a:spLocks noChangeShapeType="1"/>
          </p:cNvSpPr>
          <p:nvPr/>
        </p:nvSpPr>
        <p:spPr bwMode="auto">
          <a:xfrm>
            <a:off x="4560467" y="2039144"/>
            <a:ext cx="1104852" cy="3074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4" name="Line 32"/>
          <p:cNvSpPr>
            <a:spLocks noChangeShapeType="1"/>
          </p:cNvSpPr>
          <p:nvPr/>
        </p:nvSpPr>
        <p:spPr bwMode="auto">
          <a:xfrm flipH="1">
            <a:off x="2888881" y="2024803"/>
            <a:ext cx="2794195" cy="33616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5" name="Line 33"/>
          <p:cNvSpPr>
            <a:spLocks noChangeShapeType="1"/>
          </p:cNvSpPr>
          <p:nvPr/>
        </p:nvSpPr>
        <p:spPr bwMode="auto">
          <a:xfrm>
            <a:off x="6012160" y="2032795"/>
            <a:ext cx="0" cy="3615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401059" y="1575594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R</a:t>
            </a:r>
            <a:r>
              <a:rPr lang="fr-FR" sz="1969" baseline="-25000" dirty="0">
                <a:latin typeface="Book Antiqua"/>
              </a:rPr>
              <a:t>1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2057243" y="1575594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R</a:t>
            </a:r>
            <a:r>
              <a:rPr lang="fr-FR" sz="1969" baseline="-25000" dirty="0">
                <a:latin typeface="Book Antiqua"/>
              </a:rPr>
              <a:t>2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3596662" y="1575594"/>
            <a:ext cx="471282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S</a:t>
            </a:r>
            <a:r>
              <a:rPr lang="fr-FR" sz="1969" baseline="-25000" dirty="0">
                <a:latin typeface="Book Antiqua"/>
              </a:rPr>
              <a:t>1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5108830" y="1575594"/>
            <a:ext cx="471282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S</a:t>
            </a:r>
            <a:r>
              <a:rPr lang="fr-FR" sz="1969" baseline="-25000" dirty="0">
                <a:latin typeface="Book Antiqua"/>
              </a:rPr>
              <a:t>2</a:t>
            </a:r>
            <a:r>
              <a:rPr lang="fr-FR" sz="1969" dirty="0">
                <a:latin typeface="Book Antiqua"/>
              </a:rPr>
              <a:t>:</a:t>
            </a:r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65" y="1849543"/>
            <a:ext cx="2409209" cy="724895"/>
          </a:xfrm>
          <a:prstGeom prst="rect">
            <a:avLst/>
          </a:prstGeom>
        </p:spPr>
      </p:pic>
      <p:sp>
        <p:nvSpPr>
          <p:cNvPr id="41" name="Freeform 4"/>
          <p:cNvSpPr>
            <a:spLocks/>
          </p:cNvSpPr>
          <p:nvPr/>
        </p:nvSpPr>
        <p:spPr bwMode="auto">
          <a:xfrm rot="16200000" flipH="1">
            <a:off x="1919540" y="251098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42" name="Freeform 4"/>
          <p:cNvSpPr>
            <a:spLocks/>
          </p:cNvSpPr>
          <p:nvPr/>
        </p:nvSpPr>
        <p:spPr bwMode="auto">
          <a:xfrm rot="16200000" flipH="1">
            <a:off x="5003136" y="2510985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0810" y="3513489"/>
            <a:ext cx="89463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It can be viewed as a generalization of the parallel associative join algorithm.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The partitioning of R and S can be based on the same hash function applied to the join attribute.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Each individual join is done in parallel, and the join result is produced at p nodes.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The main difference with the parallel associative join algorithm is that partitioning of S is necessary, </a:t>
            </a:r>
          </a:p>
        </p:txBody>
      </p:sp>
    </p:spTree>
    <p:extLst>
      <p:ext uri="{BB962C8B-B14F-4D97-AF65-F5344CB8AC3E}">
        <p14:creationId xmlns:p14="http://schemas.microsoft.com/office/powerpoint/2010/main" val="3826373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Query Optimization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dirty="0"/>
              <a:t>The objective is to select the “best” parallel execution plan for a query using the following components</a:t>
            </a:r>
          </a:p>
          <a:p>
            <a:r>
              <a:rPr lang="en-US" dirty="0">
                <a:solidFill>
                  <a:schemeClr val="tx2"/>
                </a:solidFill>
              </a:rPr>
              <a:t>Search space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Models alternative execution plans as operator trees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Left-deep vs. Right-deep vs. Bushy trees</a:t>
            </a:r>
          </a:p>
          <a:p>
            <a:r>
              <a:rPr lang="en-US" dirty="0">
                <a:solidFill>
                  <a:schemeClr val="tx2"/>
                </a:solidFill>
              </a:rPr>
              <a:t>Search strategy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Dynamic programming -Deterministic for small search space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Randomized for large search space</a:t>
            </a:r>
          </a:p>
          <a:p>
            <a:r>
              <a:rPr lang="en-US" dirty="0">
                <a:solidFill>
                  <a:schemeClr val="tx2"/>
                </a:solidFill>
              </a:rPr>
              <a:t>Cost  model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Physical schema info. (partitioning, indexes, etc.)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Statistics and cost functions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The total time of a plan can be computed by a formula that simply adds all CPU, I/O and communication cost components as in distributed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3063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Data Server Architecture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588132" y="2308001"/>
            <a:ext cx="2209800" cy="12239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596069" y="3116039"/>
            <a:ext cx="2197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583369" y="2714400"/>
            <a:ext cx="2209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3870683" y="2365152"/>
            <a:ext cx="1646284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client interface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921140" y="2747739"/>
            <a:ext cx="1553309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query</a:t>
            </a:r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parsing</a:t>
            </a:r>
            <a:endParaRPr lang="fr-FR" sz="1617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3586969" y="3185890"/>
            <a:ext cx="2210541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data server interface</a:t>
            </a:r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4693032" y="3570064"/>
            <a:ext cx="0" cy="692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4679877" y="3771675"/>
            <a:ext cx="2638542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828" dirty="0">
                <a:solidFill>
                  <a:srgbClr val="000000"/>
                </a:solidFill>
                <a:latin typeface="Arial" charset="0"/>
              </a:rPr>
              <a:t>communication </a:t>
            </a:r>
            <a:r>
              <a:rPr lang="fr-FR" sz="1828" dirty="0" err="1">
                <a:solidFill>
                  <a:srgbClr val="000000"/>
                </a:solidFill>
                <a:latin typeface="Arial" charset="0"/>
              </a:rPr>
              <a:t>channel</a:t>
            </a:r>
            <a:endParaRPr lang="fr-FR" sz="182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2145828" y="2669951"/>
            <a:ext cx="1325683" cy="652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Application</a:t>
            </a:r>
          </a:p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server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420464" y="4401914"/>
            <a:ext cx="833561" cy="652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Data</a:t>
            </a:r>
          </a:p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server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4163992" y="5285556"/>
            <a:ext cx="1144543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828" dirty="0" err="1">
                <a:solidFill>
                  <a:srgbClr val="000000"/>
                </a:solidFill>
                <a:latin typeface="Arial" charset="0"/>
              </a:rPr>
              <a:t>database</a:t>
            </a:r>
            <a:endParaRPr lang="fr-FR" sz="1828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204207" y="5662389"/>
            <a:ext cx="749300" cy="446087"/>
            <a:chOff x="3312" y="3705"/>
            <a:chExt cx="472" cy="281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3312" y="3705"/>
              <a:ext cx="472" cy="281"/>
              <a:chOff x="3312" y="3705"/>
              <a:chExt cx="472" cy="281"/>
            </a:xfrm>
          </p:grpSpPr>
          <p:sp>
            <p:nvSpPr>
              <p:cNvPr id="26641" name="Oval 17"/>
              <p:cNvSpPr>
                <a:spLocks noChangeArrowheads="1"/>
              </p:cNvSpPr>
              <p:nvPr/>
            </p:nvSpPr>
            <p:spPr bwMode="auto">
              <a:xfrm>
                <a:off x="3312" y="3861"/>
                <a:ext cx="464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2" name="Oval 18"/>
              <p:cNvSpPr>
                <a:spLocks noChangeArrowheads="1"/>
              </p:cNvSpPr>
              <p:nvPr/>
            </p:nvSpPr>
            <p:spPr bwMode="auto">
              <a:xfrm>
                <a:off x="3312" y="381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3" name="Oval 19"/>
              <p:cNvSpPr>
                <a:spLocks noChangeArrowheads="1"/>
              </p:cNvSpPr>
              <p:nvPr/>
            </p:nvSpPr>
            <p:spPr bwMode="auto">
              <a:xfrm>
                <a:off x="3312" y="378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4" name="Oval 20"/>
              <p:cNvSpPr>
                <a:spLocks noChangeArrowheads="1"/>
              </p:cNvSpPr>
              <p:nvPr/>
            </p:nvSpPr>
            <p:spPr bwMode="auto">
              <a:xfrm>
                <a:off x="3312" y="3750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5" name="Oval 21"/>
              <p:cNvSpPr>
                <a:spLocks noChangeArrowheads="1"/>
              </p:cNvSpPr>
              <p:nvPr/>
            </p:nvSpPr>
            <p:spPr bwMode="auto">
              <a:xfrm>
                <a:off x="3312" y="3705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26646" name="Oval 22"/>
            <p:cNvSpPr>
              <a:spLocks noChangeArrowheads="1"/>
            </p:cNvSpPr>
            <p:nvPr/>
          </p:nvSpPr>
          <p:spPr bwMode="auto">
            <a:xfrm>
              <a:off x="3528" y="3750"/>
              <a:ext cx="32" cy="2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5566156" y="5109939"/>
            <a:ext cx="0" cy="609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489707" y="5662389"/>
            <a:ext cx="749300" cy="446087"/>
            <a:chOff x="2232" y="3705"/>
            <a:chExt cx="472" cy="281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232" y="3705"/>
              <a:ext cx="472" cy="281"/>
              <a:chOff x="2232" y="3705"/>
              <a:chExt cx="472" cy="281"/>
            </a:xfrm>
          </p:grpSpPr>
          <p:sp>
            <p:nvSpPr>
              <p:cNvPr id="26651" name="Oval 27"/>
              <p:cNvSpPr>
                <a:spLocks noChangeArrowheads="1"/>
              </p:cNvSpPr>
              <p:nvPr/>
            </p:nvSpPr>
            <p:spPr bwMode="auto">
              <a:xfrm>
                <a:off x="2232" y="3861"/>
                <a:ext cx="464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2" name="Oval 28"/>
              <p:cNvSpPr>
                <a:spLocks noChangeArrowheads="1"/>
              </p:cNvSpPr>
              <p:nvPr/>
            </p:nvSpPr>
            <p:spPr bwMode="auto">
              <a:xfrm>
                <a:off x="2232" y="381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3" name="Oval 29"/>
              <p:cNvSpPr>
                <a:spLocks noChangeArrowheads="1"/>
              </p:cNvSpPr>
              <p:nvPr/>
            </p:nvSpPr>
            <p:spPr bwMode="auto">
              <a:xfrm>
                <a:off x="2232" y="378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4" name="Oval 30"/>
              <p:cNvSpPr>
                <a:spLocks noChangeArrowheads="1"/>
              </p:cNvSpPr>
              <p:nvPr/>
            </p:nvSpPr>
            <p:spPr bwMode="auto">
              <a:xfrm>
                <a:off x="2232" y="3750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5" name="Oval 31"/>
              <p:cNvSpPr>
                <a:spLocks noChangeArrowheads="1"/>
              </p:cNvSpPr>
              <p:nvPr/>
            </p:nvSpPr>
            <p:spPr bwMode="auto">
              <a:xfrm>
                <a:off x="2232" y="3705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26656" name="Oval 32"/>
            <p:cNvSpPr>
              <a:spLocks noChangeArrowheads="1"/>
            </p:cNvSpPr>
            <p:nvPr/>
          </p:nvSpPr>
          <p:spPr bwMode="auto">
            <a:xfrm>
              <a:off x="2448" y="3750"/>
              <a:ext cx="32" cy="2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3359532" y="4289201"/>
            <a:ext cx="2667000" cy="774700"/>
          </a:xfrm>
          <a:prstGeom prst="rect">
            <a:avLst/>
          </a:prstGeom>
          <a:solidFill>
            <a:schemeClr val="folHlink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3258041" y="4330477"/>
            <a:ext cx="2878992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application server interface</a:t>
            </a:r>
          </a:p>
        </p:txBody>
      </p:sp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645672" y="4671790"/>
            <a:ext cx="2072682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database</a:t>
            </a:r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functions</a:t>
            </a:r>
            <a:endParaRPr lang="fr-FR" sz="1617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3350006" y="4682901"/>
            <a:ext cx="2667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>
            <a:off x="3851656" y="5097239"/>
            <a:ext cx="0" cy="647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3877057" y="1817464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5388356" y="1831752"/>
            <a:ext cx="0" cy="455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pic>
        <p:nvPicPr>
          <p:cNvPr id="26664" name="Picture 4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345" y="1231677"/>
            <a:ext cx="820737" cy="627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3508757" y="1196752"/>
            <a:ext cx="795338" cy="619125"/>
            <a:chOff x="2244" y="892"/>
            <a:chExt cx="501" cy="390"/>
          </a:xfrm>
        </p:grpSpPr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2341" y="1099"/>
              <a:ext cx="319" cy="122"/>
              <a:chOff x="2341" y="1099"/>
              <a:chExt cx="319" cy="122"/>
            </a:xfrm>
          </p:grpSpPr>
          <p:grpSp>
            <p:nvGrpSpPr>
              <p:cNvPr id="8" name="Group 43"/>
              <p:cNvGrpSpPr>
                <a:grpSpLocks/>
              </p:cNvGrpSpPr>
              <p:nvPr/>
            </p:nvGrpSpPr>
            <p:grpSpPr bwMode="auto">
              <a:xfrm>
                <a:off x="2341" y="1099"/>
                <a:ext cx="319" cy="122"/>
                <a:chOff x="2341" y="1099"/>
                <a:chExt cx="319" cy="122"/>
              </a:xfrm>
            </p:grpSpPr>
            <p:grpSp>
              <p:nvGrpSpPr>
                <p:cNvPr id="9" name="Group 44"/>
                <p:cNvGrpSpPr>
                  <a:grpSpLocks/>
                </p:cNvGrpSpPr>
                <p:nvPr/>
              </p:nvGrpSpPr>
              <p:grpSpPr bwMode="auto">
                <a:xfrm>
                  <a:off x="2341" y="1099"/>
                  <a:ext cx="319" cy="122"/>
                  <a:chOff x="2341" y="1099"/>
                  <a:chExt cx="319" cy="122"/>
                </a:xfrm>
              </p:grpSpPr>
              <p:grpSp>
                <p:nvGrpSpPr>
                  <p:cNvPr id="10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2341" y="1099"/>
                    <a:ext cx="319" cy="122"/>
                    <a:chOff x="2341" y="1099"/>
                    <a:chExt cx="319" cy="122"/>
                  </a:xfrm>
                </p:grpSpPr>
                <p:grpSp>
                  <p:nvGrpSpPr>
                    <p:cNvPr id="11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41" y="1099"/>
                      <a:ext cx="319" cy="122"/>
                      <a:chOff x="2341" y="1099"/>
                      <a:chExt cx="319" cy="122"/>
                    </a:xfrm>
                  </p:grpSpPr>
                  <p:sp>
                    <p:nvSpPr>
                      <p:cNvPr id="26671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45" y="1133"/>
                        <a:ext cx="310" cy="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672" name="Freeform 4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41" y="1099"/>
                        <a:ext cx="319" cy="3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29"/>
                          </a:cxn>
                          <a:cxn ang="0">
                            <a:pos x="318" y="29"/>
                          </a:cxn>
                          <a:cxn ang="0">
                            <a:pos x="288" y="0"/>
                          </a:cxn>
                          <a:cxn ang="0">
                            <a:pos x="34" y="0"/>
                          </a:cxn>
                          <a:cxn ang="0">
                            <a:pos x="0" y="29"/>
                          </a:cxn>
                        </a:cxnLst>
                        <a:rect l="0" t="0" r="r" b="b"/>
                        <a:pathLst>
                          <a:path w="319" h="30">
                            <a:moveTo>
                              <a:pt x="0" y="29"/>
                            </a:moveTo>
                            <a:lnTo>
                              <a:pt x="318" y="29"/>
                            </a:lnTo>
                            <a:lnTo>
                              <a:pt x="288" y="0"/>
                            </a:lnTo>
                            <a:lnTo>
                              <a:pt x="34" y="0"/>
                            </a:lnTo>
                            <a:lnTo>
                              <a:pt x="0" y="29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sp>
                  <p:nvSpPr>
                    <p:cNvPr id="26673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2347" y="1123"/>
                      <a:ext cx="308" cy="1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07" y="0"/>
                        </a:cxn>
                      </a:cxnLst>
                      <a:rect l="0" t="0" r="r" b="b"/>
                      <a:pathLst>
                        <a:path w="308" h="1">
                          <a:moveTo>
                            <a:pt x="0" y="0"/>
                          </a:moveTo>
                          <a:lnTo>
                            <a:pt x="307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 sz="1687" dirty="0">
                        <a:latin typeface="Book Antiqua"/>
                      </a:endParaRPr>
                    </a:p>
                  </p:txBody>
                </p:sp>
              </p:grpSp>
              <p:grpSp>
                <p:nvGrpSpPr>
                  <p:cNvPr id="12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2355" y="1201"/>
                    <a:ext cx="297" cy="20"/>
                    <a:chOff x="2355" y="1201"/>
                    <a:chExt cx="297" cy="20"/>
                  </a:xfrm>
                </p:grpSpPr>
                <p:grpSp>
                  <p:nvGrpSpPr>
                    <p:cNvPr id="13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5" y="1201"/>
                      <a:ext cx="147" cy="20"/>
                      <a:chOff x="2355" y="1201"/>
                      <a:chExt cx="147" cy="20"/>
                    </a:xfrm>
                  </p:grpSpPr>
                  <p:grpSp>
                    <p:nvGrpSpPr>
                      <p:cNvPr id="14" name="Group 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355" y="1201"/>
                        <a:ext cx="72" cy="20"/>
                        <a:chOff x="2355" y="1201"/>
                        <a:chExt cx="72" cy="20"/>
                      </a:xfrm>
                    </p:grpSpPr>
                    <p:grpSp>
                      <p:nvGrpSpPr>
                        <p:cNvPr id="15" name="Group 5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55" y="1201"/>
                          <a:ext cx="34" cy="20"/>
                          <a:chOff x="2355" y="1201"/>
                          <a:chExt cx="34" cy="20"/>
                        </a:xfrm>
                      </p:grpSpPr>
                      <p:grpSp>
                        <p:nvGrpSpPr>
                          <p:cNvPr id="16" name="Group 5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55" y="1201"/>
                            <a:ext cx="15" cy="20"/>
                            <a:chOff x="2355" y="1201"/>
                            <a:chExt cx="15" cy="20"/>
                          </a:xfrm>
                        </p:grpSpPr>
                        <p:grpSp>
                          <p:nvGrpSpPr>
                            <p:cNvPr id="17" name="Group 5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55" y="1201"/>
                              <a:ext cx="6" cy="20"/>
                              <a:chOff x="2355" y="1201"/>
                              <a:chExt cx="6" cy="20"/>
                            </a:xfrm>
                          </p:grpSpPr>
                          <p:sp>
                            <p:nvSpPr>
                              <p:cNvPr id="26680" name="Freeform 5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55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1" name="Freeform 5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5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18" name="Group 5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64" y="1201"/>
                              <a:ext cx="6" cy="20"/>
                              <a:chOff x="2364" y="1201"/>
                              <a:chExt cx="6" cy="20"/>
                            </a:xfrm>
                          </p:grpSpPr>
                          <p:sp>
                            <p:nvSpPr>
                              <p:cNvPr id="26683" name="Freeform 5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6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4" name="Freeform 6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6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9" name="Group 6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73" y="1201"/>
                            <a:ext cx="16" cy="20"/>
                            <a:chOff x="2373" y="1201"/>
                            <a:chExt cx="16" cy="20"/>
                          </a:xfrm>
                        </p:grpSpPr>
                        <p:grpSp>
                          <p:nvGrpSpPr>
                            <p:cNvPr id="20" name="Group 6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73" y="1201"/>
                              <a:ext cx="7" cy="20"/>
                              <a:chOff x="2373" y="1201"/>
                              <a:chExt cx="7" cy="20"/>
                            </a:xfrm>
                          </p:grpSpPr>
                          <p:sp>
                            <p:nvSpPr>
                              <p:cNvPr id="26687" name="Freeform 6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7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8" name="Freeform 6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7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1" name="Group 6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83" y="1201"/>
                              <a:ext cx="6" cy="20"/>
                              <a:chOff x="2383" y="1201"/>
                              <a:chExt cx="6" cy="20"/>
                            </a:xfrm>
                          </p:grpSpPr>
                          <p:sp>
                            <p:nvSpPr>
                              <p:cNvPr id="26690" name="Freeform 6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8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1" name="Freeform 6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8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2" name="Group 6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92" y="1201"/>
                          <a:ext cx="35" cy="20"/>
                          <a:chOff x="2392" y="1201"/>
                          <a:chExt cx="35" cy="20"/>
                        </a:xfrm>
                      </p:grpSpPr>
                      <p:grpSp>
                        <p:nvGrpSpPr>
                          <p:cNvPr id="23" name="Group 69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92" y="1201"/>
                            <a:ext cx="16" cy="20"/>
                            <a:chOff x="2392" y="1201"/>
                            <a:chExt cx="16" cy="20"/>
                          </a:xfrm>
                        </p:grpSpPr>
                        <p:grpSp>
                          <p:nvGrpSpPr>
                            <p:cNvPr id="24" name="Group 7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92" y="1201"/>
                              <a:ext cx="7" cy="20"/>
                              <a:chOff x="2392" y="1201"/>
                              <a:chExt cx="7" cy="20"/>
                            </a:xfrm>
                          </p:grpSpPr>
                          <p:sp>
                            <p:nvSpPr>
                              <p:cNvPr id="26695" name="Freeform 7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9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6" name="Freeform 7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9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5" name="Group 7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02" y="1201"/>
                              <a:ext cx="6" cy="20"/>
                              <a:chOff x="2402" y="1201"/>
                              <a:chExt cx="6" cy="20"/>
                            </a:xfrm>
                          </p:grpSpPr>
                          <p:sp>
                            <p:nvSpPr>
                              <p:cNvPr id="26698" name="Freeform 7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02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9" name="Freeform 7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0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" name="Group 7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11" y="1201"/>
                            <a:ext cx="16" cy="20"/>
                            <a:chOff x="2411" y="1201"/>
                            <a:chExt cx="16" cy="20"/>
                          </a:xfrm>
                        </p:grpSpPr>
                        <p:grpSp>
                          <p:nvGrpSpPr>
                            <p:cNvPr id="27" name="Group 7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11" y="1201"/>
                              <a:ext cx="6" cy="20"/>
                              <a:chOff x="2411" y="1201"/>
                              <a:chExt cx="6" cy="20"/>
                            </a:xfrm>
                          </p:grpSpPr>
                          <p:sp>
                            <p:nvSpPr>
                              <p:cNvPr id="26702" name="Freeform 7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1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03" name="Freeform 7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1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8" name="Group 8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20" y="1201"/>
                              <a:ext cx="7" cy="20"/>
                              <a:chOff x="2420" y="1201"/>
                              <a:chExt cx="7" cy="20"/>
                            </a:xfrm>
                          </p:grpSpPr>
                          <p:sp>
                            <p:nvSpPr>
                              <p:cNvPr id="26705" name="Freeform 8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2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06" name="Freeform 8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2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29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30" y="1201"/>
                        <a:ext cx="72" cy="20"/>
                        <a:chOff x="2430" y="1201"/>
                        <a:chExt cx="72" cy="20"/>
                      </a:xfrm>
                    </p:grpSpPr>
                    <p:grpSp>
                      <p:nvGrpSpPr>
                        <p:cNvPr id="30" name="Group 8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30" y="1201"/>
                          <a:ext cx="34" cy="20"/>
                          <a:chOff x="2430" y="1201"/>
                          <a:chExt cx="34" cy="20"/>
                        </a:xfrm>
                      </p:grpSpPr>
                      <p:grpSp>
                        <p:nvGrpSpPr>
                          <p:cNvPr id="31" name="Group 8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30" y="1201"/>
                            <a:ext cx="16" cy="20"/>
                            <a:chOff x="2430" y="1201"/>
                            <a:chExt cx="16" cy="20"/>
                          </a:xfrm>
                        </p:grpSpPr>
                        <p:grpSp>
                          <p:nvGrpSpPr>
                            <p:cNvPr id="26624" name="Group 8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30" y="1201"/>
                              <a:ext cx="6" cy="20"/>
                              <a:chOff x="2430" y="1201"/>
                              <a:chExt cx="6" cy="20"/>
                            </a:xfrm>
                          </p:grpSpPr>
                          <p:sp>
                            <p:nvSpPr>
                              <p:cNvPr id="26711" name="Freeform 8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2" name="Freeform 8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25" name="Group 8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39" y="1201"/>
                              <a:ext cx="7" cy="20"/>
                              <a:chOff x="2439" y="1201"/>
                              <a:chExt cx="7" cy="20"/>
                            </a:xfrm>
                          </p:grpSpPr>
                          <p:sp>
                            <p:nvSpPr>
                              <p:cNvPr id="26714" name="Freeform 9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5" name="Freeform 9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4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39" name="Group 9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49" y="1201"/>
                            <a:ext cx="15" cy="20"/>
                            <a:chOff x="2449" y="1201"/>
                            <a:chExt cx="15" cy="20"/>
                          </a:xfrm>
                        </p:grpSpPr>
                        <p:grpSp>
                          <p:nvGrpSpPr>
                            <p:cNvPr id="26640" name="Group 9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49" y="1201"/>
                              <a:ext cx="6" cy="20"/>
                              <a:chOff x="2449" y="1201"/>
                              <a:chExt cx="6" cy="20"/>
                            </a:xfrm>
                          </p:grpSpPr>
                          <p:sp>
                            <p:nvSpPr>
                              <p:cNvPr id="26718" name="Freeform 9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4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9" name="Freeform 9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5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48" name="Group 9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58" y="1201"/>
                              <a:ext cx="6" cy="20"/>
                              <a:chOff x="2458" y="1201"/>
                              <a:chExt cx="6" cy="20"/>
                            </a:xfrm>
                          </p:grpSpPr>
                          <p:sp>
                            <p:nvSpPr>
                              <p:cNvPr id="26721" name="Freeform 9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5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22" name="Freeform 9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6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649" name="Group 9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67" y="1201"/>
                          <a:ext cx="35" cy="20"/>
                          <a:chOff x="2467" y="1201"/>
                          <a:chExt cx="35" cy="20"/>
                        </a:xfrm>
                      </p:grpSpPr>
                      <p:grpSp>
                        <p:nvGrpSpPr>
                          <p:cNvPr id="26650" name="Group 100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67" y="1201"/>
                            <a:ext cx="16" cy="20"/>
                            <a:chOff x="2467" y="1201"/>
                            <a:chExt cx="16" cy="20"/>
                          </a:xfrm>
                        </p:grpSpPr>
                        <p:grpSp>
                          <p:nvGrpSpPr>
                            <p:cNvPr id="26665" name="Group 10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67" y="1201"/>
                              <a:ext cx="7" cy="20"/>
                              <a:chOff x="2467" y="1201"/>
                              <a:chExt cx="7" cy="20"/>
                            </a:xfrm>
                          </p:grpSpPr>
                          <p:sp>
                            <p:nvSpPr>
                              <p:cNvPr id="26726" name="Freeform 10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6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27" name="Freeform 10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7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66" name="Group 10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77" y="1201"/>
                              <a:ext cx="6" cy="20"/>
                              <a:chOff x="2477" y="1201"/>
                              <a:chExt cx="6" cy="20"/>
                            </a:xfrm>
                          </p:grpSpPr>
                          <p:sp>
                            <p:nvSpPr>
                              <p:cNvPr id="26729" name="Freeform 10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7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0" name="Freeform 10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82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67" name="Group 10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86" y="1201"/>
                            <a:ext cx="16" cy="20"/>
                            <a:chOff x="2486" y="1201"/>
                            <a:chExt cx="16" cy="20"/>
                          </a:xfrm>
                        </p:grpSpPr>
                        <p:grpSp>
                          <p:nvGrpSpPr>
                            <p:cNvPr id="26668" name="Group 10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86" y="1201"/>
                              <a:ext cx="7" cy="20"/>
                              <a:chOff x="2486" y="1201"/>
                              <a:chExt cx="7" cy="20"/>
                            </a:xfrm>
                          </p:grpSpPr>
                          <p:sp>
                            <p:nvSpPr>
                              <p:cNvPr id="26733" name="Freeform 10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8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4" name="Freeform 11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9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69" name="Group 11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96" y="1201"/>
                              <a:ext cx="6" cy="20"/>
                              <a:chOff x="2496" y="1201"/>
                              <a:chExt cx="6" cy="20"/>
                            </a:xfrm>
                          </p:grpSpPr>
                          <p:sp>
                            <p:nvSpPr>
                              <p:cNvPr id="26736" name="Freeform 11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9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7" name="Freeform 11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0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26670" name="Group 1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05" y="1201"/>
                      <a:ext cx="147" cy="20"/>
                      <a:chOff x="2505" y="1201"/>
                      <a:chExt cx="147" cy="20"/>
                    </a:xfrm>
                  </p:grpSpPr>
                  <p:grpSp>
                    <p:nvGrpSpPr>
                      <p:cNvPr id="26674" name="Group 11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05" y="1201"/>
                        <a:ext cx="72" cy="20"/>
                        <a:chOff x="2505" y="1201"/>
                        <a:chExt cx="72" cy="20"/>
                      </a:xfrm>
                    </p:grpSpPr>
                    <p:grpSp>
                      <p:nvGrpSpPr>
                        <p:cNvPr id="26675" name="Group 11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05" y="1201"/>
                          <a:ext cx="35" cy="20"/>
                          <a:chOff x="2505" y="1201"/>
                          <a:chExt cx="35" cy="20"/>
                        </a:xfrm>
                      </p:grpSpPr>
                      <p:grpSp>
                        <p:nvGrpSpPr>
                          <p:cNvPr id="26676" name="Group 11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05" y="1201"/>
                            <a:ext cx="16" cy="20"/>
                            <a:chOff x="2505" y="1201"/>
                            <a:chExt cx="16" cy="20"/>
                          </a:xfrm>
                        </p:grpSpPr>
                        <p:grpSp>
                          <p:nvGrpSpPr>
                            <p:cNvPr id="26677" name="Group 11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05" y="1201"/>
                              <a:ext cx="6" cy="20"/>
                              <a:chOff x="2505" y="1201"/>
                              <a:chExt cx="6" cy="20"/>
                            </a:xfrm>
                          </p:grpSpPr>
                          <p:sp>
                            <p:nvSpPr>
                              <p:cNvPr id="26743" name="Freeform 11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0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44" name="Freeform 12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0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78" name="Group 12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14" y="1201"/>
                              <a:ext cx="7" cy="20"/>
                              <a:chOff x="2514" y="1201"/>
                              <a:chExt cx="7" cy="20"/>
                            </a:xfrm>
                          </p:grpSpPr>
                          <p:sp>
                            <p:nvSpPr>
                              <p:cNvPr id="26746" name="Freeform 12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47" name="Freeform 12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79" name="Group 12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24" y="1201"/>
                            <a:ext cx="16" cy="20"/>
                            <a:chOff x="2524" y="1201"/>
                            <a:chExt cx="16" cy="20"/>
                          </a:xfrm>
                        </p:grpSpPr>
                        <p:grpSp>
                          <p:nvGrpSpPr>
                            <p:cNvPr id="26682" name="Group 12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24" y="1201"/>
                              <a:ext cx="6" cy="20"/>
                              <a:chOff x="2524" y="1201"/>
                              <a:chExt cx="6" cy="20"/>
                            </a:xfrm>
                          </p:grpSpPr>
                          <p:sp>
                            <p:nvSpPr>
                              <p:cNvPr id="26750" name="Freeform 12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24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1" name="Freeform 12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2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85" name="Group 12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33" y="1201"/>
                              <a:ext cx="7" cy="20"/>
                              <a:chOff x="2533" y="1201"/>
                              <a:chExt cx="7" cy="20"/>
                            </a:xfrm>
                          </p:grpSpPr>
                          <p:sp>
                            <p:nvSpPr>
                              <p:cNvPr id="26753" name="Freeform 12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3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4" name="Freeform 13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3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686" name="Group 13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3" y="1201"/>
                          <a:ext cx="34" cy="20"/>
                          <a:chOff x="2543" y="1201"/>
                          <a:chExt cx="34" cy="20"/>
                        </a:xfrm>
                      </p:grpSpPr>
                      <p:grpSp>
                        <p:nvGrpSpPr>
                          <p:cNvPr id="26689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43" y="1201"/>
                            <a:ext cx="15" cy="20"/>
                            <a:chOff x="2543" y="1201"/>
                            <a:chExt cx="15" cy="20"/>
                          </a:xfrm>
                        </p:grpSpPr>
                        <p:grpSp>
                          <p:nvGrpSpPr>
                            <p:cNvPr id="26692" name="Group 13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43" y="1201"/>
                              <a:ext cx="6" cy="20"/>
                              <a:chOff x="2543" y="1201"/>
                              <a:chExt cx="6" cy="20"/>
                            </a:xfrm>
                          </p:grpSpPr>
                          <p:sp>
                            <p:nvSpPr>
                              <p:cNvPr id="26758" name="Freeform 13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4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9" name="Freeform 13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4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93" name="Group 13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52" y="1201"/>
                              <a:ext cx="6" cy="20"/>
                              <a:chOff x="2552" y="1201"/>
                              <a:chExt cx="6" cy="20"/>
                            </a:xfrm>
                          </p:grpSpPr>
                          <p:sp>
                            <p:nvSpPr>
                              <p:cNvPr id="26761" name="Freeform 13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5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2" name="Freeform 13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57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94" name="Group 139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61" y="1201"/>
                            <a:ext cx="16" cy="20"/>
                            <a:chOff x="2561" y="1201"/>
                            <a:chExt cx="16" cy="20"/>
                          </a:xfrm>
                        </p:grpSpPr>
                        <p:grpSp>
                          <p:nvGrpSpPr>
                            <p:cNvPr id="26697" name="Group 14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61" y="1201"/>
                              <a:ext cx="7" cy="20"/>
                              <a:chOff x="2561" y="1201"/>
                              <a:chExt cx="7" cy="20"/>
                            </a:xfrm>
                          </p:grpSpPr>
                          <p:sp>
                            <p:nvSpPr>
                              <p:cNvPr id="26765" name="Freeform 14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6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6" name="Freeform 14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6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00" name="Group 14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71" y="1201"/>
                              <a:ext cx="6" cy="20"/>
                              <a:chOff x="2571" y="1201"/>
                              <a:chExt cx="6" cy="20"/>
                            </a:xfrm>
                          </p:grpSpPr>
                          <p:sp>
                            <p:nvSpPr>
                              <p:cNvPr id="26768" name="Freeform 14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7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9" name="Freeform 14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7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26701" name="Group 14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80" y="1201"/>
                        <a:ext cx="72" cy="20"/>
                        <a:chOff x="2580" y="1201"/>
                        <a:chExt cx="72" cy="20"/>
                      </a:xfrm>
                    </p:grpSpPr>
                    <p:grpSp>
                      <p:nvGrpSpPr>
                        <p:cNvPr id="26704" name="Group 1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80" y="1201"/>
                          <a:ext cx="35" cy="20"/>
                          <a:chOff x="2580" y="1201"/>
                          <a:chExt cx="35" cy="20"/>
                        </a:xfrm>
                      </p:grpSpPr>
                      <p:grpSp>
                        <p:nvGrpSpPr>
                          <p:cNvPr id="26707" name="Group 14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80" y="1201"/>
                            <a:ext cx="16" cy="20"/>
                            <a:chOff x="2580" y="1201"/>
                            <a:chExt cx="16" cy="20"/>
                          </a:xfrm>
                        </p:grpSpPr>
                        <p:grpSp>
                          <p:nvGrpSpPr>
                            <p:cNvPr id="26708" name="Group 14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80" y="1201"/>
                              <a:ext cx="7" cy="20"/>
                              <a:chOff x="2580" y="1201"/>
                              <a:chExt cx="7" cy="20"/>
                            </a:xfrm>
                          </p:grpSpPr>
                          <p:sp>
                            <p:nvSpPr>
                              <p:cNvPr id="26774" name="Freeform 15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8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75" name="Freeform 15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8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09" name="Group 15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90" y="1201"/>
                              <a:ext cx="6" cy="20"/>
                              <a:chOff x="2590" y="1201"/>
                              <a:chExt cx="6" cy="20"/>
                            </a:xfrm>
                          </p:grpSpPr>
                          <p:sp>
                            <p:nvSpPr>
                              <p:cNvPr id="26777" name="Freeform 15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0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78" name="Freeform 15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710" name="Group 15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99" y="1201"/>
                            <a:ext cx="16" cy="20"/>
                            <a:chOff x="2599" y="1201"/>
                            <a:chExt cx="16" cy="20"/>
                          </a:xfrm>
                        </p:grpSpPr>
                        <p:grpSp>
                          <p:nvGrpSpPr>
                            <p:cNvPr id="26713" name="Group 15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99" y="1201"/>
                              <a:ext cx="7" cy="20"/>
                              <a:chOff x="2599" y="1201"/>
                              <a:chExt cx="7" cy="20"/>
                            </a:xfrm>
                          </p:grpSpPr>
                          <p:sp>
                            <p:nvSpPr>
                              <p:cNvPr id="26781" name="Freeform 15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82" name="Freeform 15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0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16" name="Group 15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08" y="1201"/>
                              <a:ext cx="7" cy="20"/>
                              <a:chOff x="2608" y="1201"/>
                              <a:chExt cx="7" cy="20"/>
                            </a:xfrm>
                          </p:grpSpPr>
                          <p:sp>
                            <p:nvSpPr>
                              <p:cNvPr id="26784" name="Freeform 16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0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85" name="Freeform 16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1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717" name="Group 1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8" y="1201"/>
                          <a:ext cx="34" cy="20"/>
                          <a:chOff x="2618" y="1201"/>
                          <a:chExt cx="34" cy="20"/>
                        </a:xfrm>
                      </p:grpSpPr>
                      <p:grpSp>
                        <p:nvGrpSpPr>
                          <p:cNvPr id="26720" name="Group 16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618" y="1201"/>
                            <a:ext cx="16" cy="20"/>
                            <a:chOff x="2618" y="1201"/>
                            <a:chExt cx="16" cy="20"/>
                          </a:xfrm>
                        </p:grpSpPr>
                        <p:grpSp>
                          <p:nvGrpSpPr>
                            <p:cNvPr id="26723" name="Group 16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18" y="1201"/>
                              <a:ext cx="6" cy="20"/>
                              <a:chOff x="2618" y="1201"/>
                              <a:chExt cx="6" cy="20"/>
                            </a:xfrm>
                          </p:grpSpPr>
                          <p:sp>
                            <p:nvSpPr>
                              <p:cNvPr id="26789" name="Freeform 16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1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0" name="Freeform 16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2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24" name="Group 16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27" y="1201"/>
                              <a:ext cx="7" cy="20"/>
                              <a:chOff x="2627" y="1201"/>
                              <a:chExt cx="7" cy="20"/>
                            </a:xfrm>
                          </p:grpSpPr>
                          <p:sp>
                            <p:nvSpPr>
                              <p:cNvPr id="26792" name="Freeform 16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2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3" name="Freeform 16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3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725" name="Group 170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637" y="1201"/>
                            <a:ext cx="15" cy="20"/>
                            <a:chOff x="2637" y="1201"/>
                            <a:chExt cx="15" cy="20"/>
                          </a:xfrm>
                        </p:grpSpPr>
                        <p:grpSp>
                          <p:nvGrpSpPr>
                            <p:cNvPr id="26728" name="Group 17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37" y="1201"/>
                              <a:ext cx="6" cy="20"/>
                              <a:chOff x="2637" y="1201"/>
                              <a:chExt cx="6" cy="20"/>
                            </a:xfrm>
                          </p:grpSpPr>
                          <p:sp>
                            <p:nvSpPr>
                              <p:cNvPr id="26796" name="Freeform 17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37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7" name="Freeform 17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4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31" name="Group 17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46" y="1201"/>
                              <a:ext cx="6" cy="20"/>
                              <a:chOff x="2646" y="1201"/>
                              <a:chExt cx="6" cy="20"/>
                            </a:xfrm>
                          </p:grpSpPr>
                          <p:sp>
                            <p:nvSpPr>
                              <p:cNvPr id="26799" name="Freeform 17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4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800" name="Freeform 17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51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26732" name="Group 177"/>
                <p:cNvGrpSpPr>
                  <a:grpSpLocks/>
                </p:cNvGrpSpPr>
                <p:nvPr/>
              </p:nvGrpSpPr>
              <p:grpSpPr bwMode="auto">
                <a:xfrm>
                  <a:off x="2353" y="1140"/>
                  <a:ext cx="294" cy="41"/>
                  <a:chOff x="2353" y="1140"/>
                  <a:chExt cx="294" cy="41"/>
                </a:xfrm>
              </p:grpSpPr>
              <p:sp>
                <p:nvSpPr>
                  <p:cNvPr id="26802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2353" y="1140"/>
                    <a:ext cx="58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3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1140"/>
                    <a:ext cx="84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4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2511" y="1140"/>
                    <a:ext cx="93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5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40"/>
                    <a:ext cx="35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  <p:grpSp>
            <p:nvGrpSpPr>
              <p:cNvPr id="26735" name="Group 182"/>
              <p:cNvGrpSpPr>
                <a:grpSpLocks/>
              </p:cNvGrpSpPr>
              <p:nvPr/>
            </p:nvGrpSpPr>
            <p:grpSpPr bwMode="auto">
              <a:xfrm>
                <a:off x="2612" y="1144"/>
                <a:ext cx="26" cy="17"/>
                <a:chOff x="2612" y="1144"/>
                <a:chExt cx="26" cy="17"/>
              </a:xfrm>
            </p:grpSpPr>
            <p:sp>
              <p:nvSpPr>
                <p:cNvPr id="26807" name="Rectangle 183"/>
                <p:cNvSpPr>
                  <a:spLocks noChangeArrowheads="1"/>
                </p:cNvSpPr>
                <p:nvPr/>
              </p:nvSpPr>
              <p:spPr bwMode="auto">
                <a:xfrm>
                  <a:off x="2629" y="1146"/>
                  <a:ext cx="9" cy="15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08" name="Rectangle 184"/>
                <p:cNvSpPr>
                  <a:spLocks noChangeArrowheads="1"/>
                </p:cNvSpPr>
                <p:nvPr/>
              </p:nvSpPr>
              <p:spPr bwMode="auto">
                <a:xfrm>
                  <a:off x="2631" y="1149"/>
                  <a:ext cx="5" cy="4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grpSp>
              <p:nvGrpSpPr>
                <p:cNvPr id="26738" name="Group 185"/>
                <p:cNvGrpSpPr>
                  <a:grpSpLocks/>
                </p:cNvGrpSpPr>
                <p:nvPr/>
              </p:nvGrpSpPr>
              <p:grpSpPr bwMode="auto">
                <a:xfrm>
                  <a:off x="2612" y="1144"/>
                  <a:ext cx="7" cy="15"/>
                  <a:chOff x="2612" y="1144"/>
                  <a:chExt cx="7" cy="15"/>
                </a:xfrm>
              </p:grpSpPr>
              <p:sp>
                <p:nvSpPr>
                  <p:cNvPr id="26810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44"/>
                    <a:ext cx="7" cy="2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1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57"/>
                    <a:ext cx="7" cy="2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  <p:grpSp>
            <p:nvGrpSpPr>
              <p:cNvPr id="26739" name="Group 188"/>
              <p:cNvGrpSpPr>
                <a:grpSpLocks/>
              </p:cNvGrpSpPr>
              <p:nvPr/>
            </p:nvGrpSpPr>
            <p:grpSpPr bwMode="auto">
              <a:xfrm>
                <a:off x="2421" y="1144"/>
                <a:ext cx="81" cy="28"/>
                <a:chOff x="2421" y="1144"/>
                <a:chExt cx="81" cy="28"/>
              </a:xfrm>
            </p:grpSpPr>
            <p:grpSp>
              <p:nvGrpSpPr>
                <p:cNvPr id="26740" name="Group 189"/>
                <p:cNvGrpSpPr>
                  <a:grpSpLocks/>
                </p:cNvGrpSpPr>
                <p:nvPr/>
              </p:nvGrpSpPr>
              <p:grpSpPr bwMode="auto">
                <a:xfrm>
                  <a:off x="2421" y="1147"/>
                  <a:ext cx="81" cy="10"/>
                  <a:chOff x="2421" y="1147"/>
                  <a:chExt cx="81" cy="10"/>
                </a:xfrm>
              </p:grpSpPr>
              <p:sp>
                <p:nvSpPr>
                  <p:cNvPr id="26814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2449" y="1147"/>
                    <a:ext cx="25" cy="10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5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2449" y="1155"/>
                    <a:ext cx="25" cy="2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6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2421" y="1152"/>
                    <a:ext cx="8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sp>
              <p:nvSpPr>
                <p:cNvPr id="26817" name="Rectangle 193"/>
                <p:cNvSpPr>
                  <a:spLocks noChangeArrowheads="1"/>
                </p:cNvSpPr>
                <p:nvPr/>
              </p:nvSpPr>
              <p:spPr bwMode="auto">
                <a:xfrm>
                  <a:off x="2422" y="1144"/>
                  <a:ext cx="1" cy="2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18" name="Rectangle 194"/>
                <p:cNvSpPr>
                  <a:spLocks noChangeArrowheads="1"/>
                </p:cNvSpPr>
                <p:nvPr/>
              </p:nvSpPr>
              <p:spPr bwMode="auto">
                <a:xfrm>
                  <a:off x="2491" y="1171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41" name="Group 195"/>
              <p:cNvGrpSpPr>
                <a:grpSpLocks/>
              </p:cNvGrpSpPr>
              <p:nvPr/>
            </p:nvGrpSpPr>
            <p:grpSpPr bwMode="auto">
              <a:xfrm>
                <a:off x="2355" y="1172"/>
                <a:ext cx="55" cy="11"/>
                <a:chOff x="2355" y="1172"/>
                <a:chExt cx="55" cy="11"/>
              </a:xfrm>
            </p:grpSpPr>
            <p:grpSp>
              <p:nvGrpSpPr>
                <p:cNvPr id="26742" name="Group 196"/>
                <p:cNvGrpSpPr>
                  <a:grpSpLocks/>
                </p:cNvGrpSpPr>
                <p:nvPr/>
              </p:nvGrpSpPr>
              <p:grpSpPr bwMode="auto">
                <a:xfrm>
                  <a:off x="2355" y="1172"/>
                  <a:ext cx="26" cy="11"/>
                  <a:chOff x="2355" y="1172"/>
                  <a:chExt cx="26" cy="11"/>
                </a:xfrm>
              </p:grpSpPr>
              <p:grpSp>
                <p:nvGrpSpPr>
                  <p:cNvPr id="26745" name="Group 197"/>
                  <p:cNvGrpSpPr>
                    <a:grpSpLocks/>
                  </p:cNvGrpSpPr>
                  <p:nvPr/>
                </p:nvGrpSpPr>
                <p:grpSpPr bwMode="auto">
                  <a:xfrm>
                    <a:off x="2355" y="1172"/>
                    <a:ext cx="12" cy="11"/>
                    <a:chOff x="2355" y="1172"/>
                    <a:chExt cx="12" cy="11"/>
                  </a:xfrm>
                </p:grpSpPr>
                <p:grpSp>
                  <p:nvGrpSpPr>
                    <p:cNvPr id="26748" name="Group 1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5" y="1172"/>
                      <a:ext cx="5" cy="11"/>
                      <a:chOff x="2355" y="1172"/>
                      <a:chExt cx="5" cy="11"/>
                    </a:xfrm>
                  </p:grpSpPr>
                  <p:sp>
                    <p:nvSpPr>
                      <p:cNvPr id="26823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5" y="1172"/>
                        <a:ext cx="2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1" y="0"/>
                          </a:cxn>
                          <a:cxn ang="0">
                            <a:pos x="1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2" h="11">
                            <a:moveTo>
                              <a:pt x="0" y="0"/>
                            </a:moveTo>
                            <a:lnTo>
                              <a:pt x="1" y="0"/>
                            </a:lnTo>
                            <a:lnTo>
                              <a:pt x="1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24" name="Freeform 2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9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49" name="Group 2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63" y="1172"/>
                      <a:ext cx="4" cy="11"/>
                      <a:chOff x="2363" y="1172"/>
                      <a:chExt cx="4" cy="11"/>
                    </a:xfrm>
                  </p:grpSpPr>
                  <p:sp>
                    <p:nvSpPr>
                      <p:cNvPr id="26826" name="Freeform 2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63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27" name="Freeform 2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66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  <p:grpSp>
                <p:nvGrpSpPr>
                  <p:cNvPr id="26752" name="Group 204"/>
                  <p:cNvGrpSpPr>
                    <a:grpSpLocks/>
                  </p:cNvGrpSpPr>
                  <p:nvPr/>
                </p:nvGrpSpPr>
                <p:grpSpPr bwMode="auto">
                  <a:xfrm>
                    <a:off x="2370" y="1172"/>
                    <a:ext cx="11" cy="11"/>
                    <a:chOff x="2370" y="1172"/>
                    <a:chExt cx="11" cy="11"/>
                  </a:xfrm>
                </p:grpSpPr>
                <p:grpSp>
                  <p:nvGrpSpPr>
                    <p:cNvPr id="26755" name="Group 2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70" y="1172"/>
                      <a:ext cx="4" cy="11"/>
                      <a:chOff x="2370" y="1172"/>
                      <a:chExt cx="4" cy="11"/>
                    </a:xfrm>
                  </p:grpSpPr>
                  <p:sp>
                    <p:nvSpPr>
                      <p:cNvPr id="26830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0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1" name="Freeform 2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3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56" name="Group 2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77" y="1172"/>
                      <a:ext cx="4" cy="11"/>
                      <a:chOff x="2377" y="1172"/>
                      <a:chExt cx="4" cy="11"/>
                    </a:xfrm>
                  </p:grpSpPr>
                  <p:sp>
                    <p:nvSpPr>
                      <p:cNvPr id="26833" name="Freeform 2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7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4" name="Freeform 2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0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6757" name="Group 211"/>
                <p:cNvGrpSpPr>
                  <a:grpSpLocks/>
                </p:cNvGrpSpPr>
                <p:nvPr/>
              </p:nvGrpSpPr>
              <p:grpSpPr bwMode="auto">
                <a:xfrm>
                  <a:off x="2384" y="1172"/>
                  <a:ext cx="26" cy="11"/>
                  <a:chOff x="2384" y="1172"/>
                  <a:chExt cx="26" cy="11"/>
                </a:xfrm>
              </p:grpSpPr>
              <p:grpSp>
                <p:nvGrpSpPr>
                  <p:cNvPr id="26760" name="Group 212"/>
                  <p:cNvGrpSpPr>
                    <a:grpSpLocks/>
                  </p:cNvGrpSpPr>
                  <p:nvPr/>
                </p:nvGrpSpPr>
                <p:grpSpPr bwMode="auto">
                  <a:xfrm>
                    <a:off x="2384" y="1172"/>
                    <a:ext cx="12" cy="11"/>
                    <a:chOff x="2384" y="1172"/>
                    <a:chExt cx="12" cy="11"/>
                  </a:xfrm>
                </p:grpSpPr>
                <p:grpSp>
                  <p:nvGrpSpPr>
                    <p:cNvPr id="26763" name="Group 2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84" y="1172"/>
                      <a:ext cx="4" cy="11"/>
                      <a:chOff x="2384" y="1172"/>
                      <a:chExt cx="4" cy="11"/>
                    </a:xfrm>
                  </p:grpSpPr>
                  <p:sp>
                    <p:nvSpPr>
                      <p:cNvPr id="26838" name="Freeform 2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4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9" name="Freeform 2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7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64" name="Group 2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1" y="1172"/>
                      <a:ext cx="5" cy="11"/>
                      <a:chOff x="2391" y="1172"/>
                      <a:chExt cx="5" cy="11"/>
                    </a:xfrm>
                  </p:grpSpPr>
                  <p:sp>
                    <p:nvSpPr>
                      <p:cNvPr id="26841" name="Freeform 2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1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2" name="Freeform 2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5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  <p:grpSp>
                <p:nvGrpSpPr>
                  <p:cNvPr id="26767" name="Group 219"/>
                  <p:cNvGrpSpPr>
                    <a:grpSpLocks/>
                  </p:cNvGrpSpPr>
                  <p:nvPr/>
                </p:nvGrpSpPr>
                <p:grpSpPr bwMode="auto">
                  <a:xfrm>
                    <a:off x="2398" y="1172"/>
                    <a:ext cx="12" cy="11"/>
                    <a:chOff x="2398" y="1172"/>
                    <a:chExt cx="12" cy="11"/>
                  </a:xfrm>
                </p:grpSpPr>
                <p:grpSp>
                  <p:nvGrpSpPr>
                    <p:cNvPr id="26770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8" y="1172"/>
                      <a:ext cx="5" cy="11"/>
                      <a:chOff x="2398" y="1172"/>
                      <a:chExt cx="5" cy="11"/>
                    </a:xfrm>
                  </p:grpSpPr>
                  <p:sp>
                    <p:nvSpPr>
                      <p:cNvPr id="26845" name="Freeform 2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8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6" name="Freeform 2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2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71" name="Group 22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05" y="1172"/>
                      <a:ext cx="5" cy="11"/>
                      <a:chOff x="2405" y="1172"/>
                      <a:chExt cx="5" cy="11"/>
                    </a:xfrm>
                  </p:grpSpPr>
                  <p:sp>
                    <p:nvSpPr>
                      <p:cNvPr id="26848" name="Freeform 2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5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9" name="Freeform 2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9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6850" name="Freeform 226"/>
              <p:cNvSpPr>
                <a:spLocks/>
              </p:cNvSpPr>
              <p:nvPr/>
            </p:nvSpPr>
            <p:spPr bwMode="auto">
              <a:xfrm>
                <a:off x="2350" y="1163"/>
                <a:ext cx="302" cy="9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32" y="6"/>
                  </a:cxn>
                  <a:cxn ang="0">
                    <a:pos x="132" y="0"/>
                  </a:cxn>
                  <a:cxn ang="0">
                    <a:pos x="153" y="0"/>
                  </a:cxn>
                  <a:cxn ang="0">
                    <a:pos x="153" y="8"/>
                  </a:cxn>
                  <a:cxn ang="0">
                    <a:pos x="301" y="8"/>
                  </a:cxn>
                </a:cxnLst>
                <a:rect l="0" t="0" r="r" b="b"/>
                <a:pathLst>
                  <a:path w="302" h="9">
                    <a:moveTo>
                      <a:pt x="0" y="6"/>
                    </a:moveTo>
                    <a:lnTo>
                      <a:pt x="132" y="6"/>
                    </a:lnTo>
                    <a:lnTo>
                      <a:pt x="132" y="0"/>
                    </a:lnTo>
                    <a:lnTo>
                      <a:pt x="153" y="0"/>
                    </a:lnTo>
                    <a:lnTo>
                      <a:pt x="153" y="8"/>
                    </a:lnTo>
                    <a:lnTo>
                      <a:pt x="301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grpSp>
          <p:nvGrpSpPr>
            <p:cNvPr id="26772" name="Group 227"/>
            <p:cNvGrpSpPr>
              <a:grpSpLocks/>
            </p:cNvGrpSpPr>
            <p:nvPr/>
          </p:nvGrpSpPr>
          <p:grpSpPr bwMode="auto">
            <a:xfrm>
              <a:off x="2244" y="1217"/>
              <a:ext cx="501" cy="65"/>
              <a:chOff x="2244" y="1217"/>
              <a:chExt cx="501" cy="65"/>
            </a:xfrm>
          </p:grpSpPr>
          <p:grpSp>
            <p:nvGrpSpPr>
              <p:cNvPr id="26773" name="Group 228"/>
              <p:cNvGrpSpPr>
                <a:grpSpLocks/>
              </p:cNvGrpSpPr>
              <p:nvPr/>
            </p:nvGrpSpPr>
            <p:grpSpPr bwMode="auto">
              <a:xfrm>
                <a:off x="2244" y="1217"/>
                <a:ext cx="501" cy="65"/>
                <a:chOff x="2244" y="1217"/>
                <a:chExt cx="501" cy="65"/>
              </a:xfrm>
            </p:grpSpPr>
            <p:sp>
              <p:nvSpPr>
                <p:cNvPr id="26853" name="Rectangle 229"/>
                <p:cNvSpPr>
                  <a:spLocks noChangeArrowheads="1"/>
                </p:cNvSpPr>
                <p:nvPr/>
              </p:nvSpPr>
              <p:spPr bwMode="auto">
                <a:xfrm>
                  <a:off x="2249" y="1277"/>
                  <a:ext cx="491" cy="5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4" name="Freeform 230"/>
                <p:cNvSpPr>
                  <a:spLocks/>
                </p:cNvSpPr>
                <p:nvPr/>
              </p:nvSpPr>
              <p:spPr bwMode="auto">
                <a:xfrm>
                  <a:off x="2244" y="1217"/>
                  <a:ext cx="501" cy="57"/>
                </a:xfrm>
                <a:custGeom>
                  <a:avLst/>
                  <a:gdLst/>
                  <a:ahLst/>
                  <a:cxnLst>
                    <a:cxn ang="0">
                      <a:pos x="0" y="56"/>
                    </a:cxn>
                    <a:cxn ang="0">
                      <a:pos x="500" y="56"/>
                    </a:cxn>
                    <a:cxn ang="0">
                      <a:pos x="471" y="0"/>
                    </a:cxn>
                    <a:cxn ang="0">
                      <a:pos x="36" y="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501" h="57">
                      <a:moveTo>
                        <a:pt x="0" y="56"/>
                      </a:moveTo>
                      <a:lnTo>
                        <a:pt x="500" y="56"/>
                      </a:lnTo>
                      <a:lnTo>
                        <a:pt x="471" y="0"/>
                      </a:lnTo>
                      <a:lnTo>
                        <a:pt x="36" y="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5" name="Freeform 231"/>
                <p:cNvSpPr>
                  <a:spLocks/>
                </p:cNvSpPr>
                <p:nvPr/>
              </p:nvSpPr>
              <p:spPr bwMode="auto">
                <a:xfrm>
                  <a:off x="2259" y="1223"/>
                  <a:ext cx="469" cy="44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43"/>
                    </a:cxn>
                    <a:cxn ang="0">
                      <a:pos x="468" y="43"/>
                    </a:cxn>
                    <a:cxn ang="0">
                      <a:pos x="447" y="0"/>
                    </a:cxn>
                  </a:cxnLst>
                  <a:rect l="0" t="0" r="r" b="b"/>
                  <a:pathLst>
                    <a:path w="469" h="44">
                      <a:moveTo>
                        <a:pt x="27" y="0"/>
                      </a:moveTo>
                      <a:lnTo>
                        <a:pt x="0" y="43"/>
                      </a:lnTo>
                      <a:lnTo>
                        <a:pt x="468" y="43"/>
                      </a:lnTo>
                      <a:lnTo>
                        <a:pt x="44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76" name="Group 232"/>
              <p:cNvGrpSpPr>
                <a:grpSpLocks/>
              </p:cNvGrpSpPr>
              <p:nvPr/>
            </p:nvGrpSpPr>
            <p:grpSpPr bwMode="auto">
              <a:xfrm>
                <a:off x="2299" y="1222"/>
                <a:ext cx="395" cy="14"/>
                <a:chOff x="2299" y="1222"/>
                <a:chExt cx="395" cy="14"/>
              </a:xfrm>
            </p:grpSpPr>
            <p:sp>
              <p:nvSpPr>
                <p:cNvPr id="26857" name="Freeform 233"/>
                <p:cNvSpPr>
                  <a:spLocks/>
                </p:cNvSpPr>
                <p:nvPr/>
              </p:nvSpPr>
              <p:spPr bwMode="auto">
                <a:xfrm>
                  <a:off x="2299" y="1222"/>
                  <a:ext cx="17" cy="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6" y="0"/>
                    </a:cxn>
                    <a:cxn ang="0">
                      <a:pos x="12" y="8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7" h="9">
                      <a:moveTo>
                        <a:pt x="4" y="0"/>
                      </a:moveTo>
                      <a:lnTo>
                        <a:pt x="16" y="0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8" name="Freeform 234"/>
                <p:cNvSpPr>
                  <a:spLocks/>
                </p:cNvSpPr>
                <p:nvPr/>
              </p:nvSpPr>
              <p:spPr bwMode="auto">
                <a:xfrm>
                  <a:off x="2337" y="1222"/>
                  <a:ext cx="63" cy="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62" y="0"/>
                    </a:cxn>
                    <a:cxn ang="0">
                      <a:pos x="60" y="8"/>
                    </a:cxn>
                    <a:cxn ang="0">
                      <a:pos x="0" y="8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3" h="9">
                      <a:moveTo>
                        <a:pt x="3" y="0"/>
                      </a:moveTo>
                      <a:lnTo>
                        <a:pt x="62" y="0"/>
                      </a:lnTo>
                      <a:lnTo>
                        <a:pt x="60" y="8"/>
                      </a:lnTo>
                      <a:lnTo>
                        <a:pt x="0" y="8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9" name="Freeform 235"/>
                <p:cNvSpPr>
                  <a:spLocks/>
                </p:cNvSpPr>
                <p:nvPr/>
              </p:nvSpPr>
              <p:spPr bwMode="auto">
                <a:xfrm>
                  <a:off x="2417" y="1222"/>
                  <a:ext cx="60" cy="9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59" y="0"/>
                    </a:cxn>
                    <a:cxn ang="0">
                      <a:pos x="59" y="8"/>
                    </a:cxn>
                    <a:cxn ang="0">
                      <a:pos x="0" y="8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0" h="9">
                      <a:moveTo>
                        <a:pt x="2" y="0"/>
                      </a:moveTo>
                      <a:lnTo>
                        <a:pt x="59" y="0"/>
                      </a:lnTo>
                      <a:lnTo>
                        <a:pt x="59" y="8"/>
                      </a:lnTo>
                      <a:lnTo>
                        <a:pt x="0" y="8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0" name="Freeform 236"/>
                <p:cNvSpPr>
                  <a:spLocks/>
                </p:cNvSpPr>
                <p:nvPr/>
              </p:nvSpPr>
              <p:spPr bwMode="auto">
                <a:xfrm>
                  <a:off x="2488" y="1222"/>
                  <a:ext cx="62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1" y="0"/>
                    </a:cxn>
                    <a:cxn ang="0">
                      <a:pos x="61" y="8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" h="9">
                      <a:moveTo>
                        <a:pt x="0" y="0"/>
                      </a:moveTo>
                      <a:lnTo>
                        <a:pt x="61" y="0"/>
                      </a:lnTo>
                      <a:lnTo>
                        <a:pt x="61" y="8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1" name="Freeform 237"/>
                <p:cNvSpPr>
                  <a:spLocks/>
                </p:cNvSpPr>
                <p:nvPr/>
              </p:nvSpPr>
              <p:spPr bwMode="auto">
                <a:xfrm>
                  <a:off x="2562" y="1222"/>
                  <a:ext cx="54" cy="1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0"/>
                    </a:cxn>
                    <a:cxn ang="0">
                      <a:pos x="53" y="9"/>
                    </a:cxn>
                    <a:cxn ang="0">
                      <a:pos x="0" y="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10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53" y="9"/>
                      </a:lnTo>
                      <a:lnTo>
                        <a:pt x="0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2" name="Freeform 238"/>
                <p:cNvSpPr>
                  <a:spLocks/>
                </p:cNvSpPr>
                <p:nvPr/>
              </p:nvSpPr>
              <p:spPr bwMode="auto">
                <a:xfrm>
                  <a:off x="2627" y="1227"/>
                  <a:ext cx="67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0" y="0"/>
                    </a:cxn>
                    <a:cxn ang="0">
                      <a:pos x="66" y="8"/>
                    </a:cxn>
                    <a:cxn ang="0">
                      <a:pos x="3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9">
                      <a:moveTo>
                        <a:pt x="0" y="0"/>
                      </a:moveTo>
                      <a:lnTo>
                        <a:pt x="60" y="0"/>
                      </a:lnTo>
                      <a:lnTo>
                        <a:pt x="66" y="8"/>
                      </a:lnTo>
                      <a:lnTo>
                        <a:pt x="3" y="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79" name="Group 239"/>
              <p:cNvGrpSpPr>
                <a:grpSpLocks/>
              </p:cNvGrpSpPr>
              <p:nvPr/>
            </p:nvGrpSpPr>
            <p:grpSpPr bwMode="auto">
              <a:xfrm>
                <a:off x="2284" y="1237"/>
                <a:ext cx="415" cy="24"/>
                <a:chOff x="2284" y="1237"/>
                <a:chExt cx="415" cy="24"/>
              </a:xfrm>
            </p:grpSpPr>
            <p:grpSp>
              <p:nvGrpSpPr>
                <p:cNvPr id="26780" name="Group 240"/>
                <p:cNvGrpSpPr>
                  <a:grpSpLocks/>
                </p:cNvGrpSpPr>
                <p:nvPr/>
              </p:nvGrpSpPr>
              <p:grpSpPr bwMode="auto">
                <a:xfrm>
                  <a:off x="2320" y="1238"/>
                  <a:ext cx="205" cy="21"/>
                  <a:chOff x="2320" y="1238"/>
                  <a:chExt cx="205" cy="21"/>
                </a:xfrm>
              </p:grpSpPr>
              <p:sp>
                <p:nvSpPr>
                  <p:cNvPr id="26865" name="Freeform 241"/>
                  <p:cNvSpPr>
                    <a:spLocks/>
                  </p:cNvSpPr>
                  <p:nvPr/>
                </p:nvSpPr>
                <p:spPr bwMode="auto">
                  <a:xfrm>
                    <a:off x="2320" y="1238"/>
                    <a:ext cx="19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4" y="0"/>
                      </a:cxn>
                    </a:cxnLst>
                    <a:rect l="0" t="0" r="r" b="b"/>
                    <a:pathLst>
                      <a:path w="195" h="1">
                        <a:moveTo>
                          <a:pt x="0" y="0"/>
                        </a:moveTo>
                        <a:lnTo>
                          <a:pt x="19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6" name="Freeform 242"/>
                  <p:cNvSpPr>
                    <a:spLocks/>
                  </p:cNvSpPr>
                  <p:nvPr/>
                </p:nvSpPr>
                <p:spPr bwMode="auto">
                  <a:xfrm>
                    <a:off x="2328" y="1245"/>
                    <a:ext cx="19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197" h="1">
                        <a:moveTo>
                          <a:pt x="0" y="0"/>
                        </a:moveTo>
                        <a:lnTo>
                          <a:pt x="19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7" name="Freeform 243"/>
                  <p:cNvSpPr>
                    <a:spLocks/>
                  </p:cNvSpPr>
                  <p:nvPr/>
                </p:nvSpPr>
                <p:spPr bwMode="auto">
                  <a:xfrm>
                    <a:off x="2330" y="1251"/>
                    <a:ext cx="17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2" y="0"/>
                      </a:cxn>
                    </a:cxnLst>
                    <a:rect l="0" t="0" r="r" b="b"/>
                    <a:pathLst>
                      <a:path w="173" h="1">
                        <a:moveTo>
                          <a:pt x="0" y="0"/>
                        </a:moveTo>
                        <a:lnTo>
                          <a:pt x="17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8" name="Freeform 244"/>
                  <p:cNvSpPr>
                    <a:spLocks/>
                  </p:cNvSpPr>
                  <p:nvPr/>
                </p:nvSpPr>
                <p:spPr bwMode="auto">
                  <a:xfrm>
                    <a:off x="2334" y="1258"/>
                    <a:ext cx="24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0"/>
                      </a:cxn>
                    </a:cxnLst>
                    <a:rect l="0" t="0" r="r" b="b"/>
                    <a:pathLst>
                      <a:path w="24" h="1">
                        <a:moveTo>
                          <a:pt x="0" y="0"/>
                        </a:moveTo>
                        <a:lnTo>
                          <a:pt x="23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3" name="Group 245"/>
                <p:cNvGrpSpPr>
                  <a:grpSpLocks/>
                </p:cNvGrpSpPr>
                <p:nvPr/>
              </p:nvGrpSpPr>
              <p:grpSpPr bwMode="auto">
                <a:xfrm>
                  <a:off x="2284" y="1241"/>
                  <a:ext cx="35" cy="13"/>
                  <a:chOff x="2284" y="1241"/>
                  <a:chExt cx="35" cy="13"/>
                </a:xfrm>
              </p:grpSpPr>
              <p:sp>
                <p:nvSpPr>
                  <p:cNvPr id="26870" name="Freeform 246"/>
                  <p:cNvSpPr>
                    <a:spLocks/>
                  </p:cNvSpPr>
                  <p:nvPr/>
                </p:nvSpPr>
                <p:spPr bwMode="auto">
                  <a:xfrm>
                    <a:off x="2293" y="1241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1" name="Freeform 247"/>
                  <p:cNvSpPr>
                    <a:spLocks/>
                  </p:cNvSpPr>
                  <p:nvPr/>
                </p:nvSpPr>
                <p:spPr bwMode="auto">
                  <a:xfrm>
                    <a:off x="2289" y="1247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2" name="Freeform 248"/>
                  <p:cNvSpPr>
                    <a:spLocks/>
                  </p:cNvSpPr>
                  <p:nvPr/>
                </p:nvSpPr>
                <p:spPr bwMode="auto">
                  <a:xfrm>
                    <a:off x="2284" y="1253"/>
                    <a:ext cx="3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35" h="1">
                        <a:moveTo>
                          <a:pt x="0" y="0"/>
                        </a:moveTo>
                        <a:lnTo>
                          <a:pt x="3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6" name="Group 249"/>
                <p:cNvGrpSpPr>
                  <a:grpSpLocks/>
                </p:cNvGrpSpPr>
                <p:nvPr/>
              </p:nvGrpSpPr>
              <p:grpSpPr bwMode="auto">
                <a:xfrm>
                  <a:off x="2364" y="1237"/>
                  <a:ext cx="188" cy="22"/>
                  <a:chOff x="2364" y="1237"/>
                  <a:chExt cx="188" cy="22"/>
                </a:xfrm>
              </p:grpSpPr>
              <p:sp>
                <p:nvSpPr>
                  <p:cNvPr id="26874" name="Freeform 250"/>
                  <p:cNvSpPr>
                    <a:spLocks/>
                  </p:cNvSpPr>
                  <p:nvPr/>
                </p:nvSpPr>
                <p:spPr bwMode="auto">
                  <a:xfrm>
                    <a:off x="2364" y="1258"/>
                    <a:ext cx="11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16" y="0"/>
                      </a:cxn>
                    </a:cxnLst>
                    <a:rect l="0" t="0" r="r" b="b"/>
                    <a:pathLst>
                      <a:path w="117" h="1">
                        <a:moveTo>
                          <a:pt x="0" y="0"/>
                        </a:moveTo>
                        <a:lnTo>
                          <a:pt x="11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5" name="Freeform 251"/>
                  <p:cNvSpPr>
                    <a:spLocks/>
                  </p:cNvSpPr>
                  <p:nvPr/>
                </p:nvSpPr>
                <p:spPr bwMode="auto">
                  <a:xfrm>
                    <a:off x="2523" y="1237"/>
                    <a:ext cx="28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28" h="1">
                        <a:moveTo>
                          <a:pt x="0" y="0"/>
                        </a:moveTo>
                        <a:lnTo>
                          <a:pt x="27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6" name="Freeform 252"/>
                  <p:cNvSpPr>
                    <a:spLocks/>
                  </p:cNvSpPr>
                  <p:nvPr/>
                </p:nvSpPr>
                <p:spPr bwMode="auto">
                  <a:xfrm>
                    <a:off x="2530" y="1245"/>
                    <a:ext cx="22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22" h="1">
                        <a:moveTo>
                          <a:pt x="0" y="0"/>
                        </a:moveTo>
                        <a:lnTo>
                          <a:pt x="21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7" name="Freeform 253"/>
                  <p:cNvSpPr>
                    <a:spLocks/>
                  </p:cNvSpPr>
                  <p:nvPr/>
                </p:nvSpPr>
                <p:spPr bwMode="auto">
                  <a:xfrm>
                    <a:off x="2515" y="1251"/>
                    <a:ext cx="3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7" h="1">
                        <a:moveTo>
                          <a:pt x="0" y="0"/>
                        </a:moveTo>
                        <a:lnTo>
                          <a:pt x="3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8" name="Freeform 254"/>
                  <p:cNvSpPr>
                    <a:spLocks/>
                  </p:cNvSpPr>
                  <p:nvPr/>
                </p:nvSpPr>
                <p:spPr bwMode="auto">
                  <a:xfrm>
                    <a:off x="2485" y="1258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9" name="Freeform 255"/>
                  <p:cNvSpPr>
                    <a:spLocks/>
                  </p:cNvSpPr>
                  <p:nvPr/>
                </p:nvSpPr>
                <p:spPr bwMode="auto">
                  <a:xfrm>
                    <a:off x="2509" y="1258"/>
                    <a:ext cx="42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1" y="0"/>
                      </a:cxn>
                    </a:cxnLst>
                    <a:rect l="0" t="0" r="r" b="b"/>
                    <a:pathLst>
                      <a:path w="42" h="1">
                        <a:moveTo>
                          <a:pt x="0" y="0"/>
                        </a:moveTo>
                        <a:lnTo>
                          <a:pt x="41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7" name="Group 256"/>
                <p:cNvGrpSpPr>
                  <a:grpSpLocks/>
                </p:cNvGrpSpPr>
                <p:nvPr/>
              </p:nvGrpSpPr>
              <p:grpSpPr bwMode="auto">
                <a:xfrm>
                  <a:off x="2561" y="1241"/>
                  <a:ext cx="59" cy="19"/>
                  <a:chOff x="2561" y="1241"/>
                  <a:chExt cx="59" cy="19"/>
                </a:xfrm>
              </p:grpSpPr>
              <p:sp>
                <p:nvSpPr>
                  <p:cNvPr id="26881" name="Freeform 257"/>
                  <p:cNvSpPr>
                    <a:spLocks/>
                  </p:cNvSpPr>
                  <p:nvPr/>
                </p:nvSpPr>
                <p:spPr bwMode="auto">
                  <a:xfrm>
                    <a:off x="2561" y="1241"/>
                    <a:ext cx="5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5" y="0"/>
                      </a:cxn>
                    </a:cxnLst>
                    <a:rect l="0" t="0" r="r" b="b"/>
                    <a:pathLst>
                      <a:path w="56" h="1">
                        <a:moveTo>
                          <a:pt x="0" y="0"/>
                        </a:moveTo>
                        <a:lnTo>
                          <a:pt x="55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2" name="Freeform 258"/>
                  <p:cNvSpPr>
                    <a:spLocks/>
                  </p:cNvSpPr>
                  <p:nvPr/>
                </p:nvSpPr>
                <p:spPr bwMode="auto">
                  <a:xfrm>
                    <a:off x="2568" y="1249"/>
                    <a:ext cx="5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50" h="1">
                        <a:moveTo>
                          <a:pt x="0" y="0"/>
                        </a:moveTo>
                        <a:lnTo>
                          <a:pt x="4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3" name="Freeform 259"/>
                  <p:cNvSpPr>
                    <a:spLocks/>
                  </p:cNvSpPr>
                  <p:nvPr/>
                </p:nvSpPr>
                <p:spPr bwMode="auto">
                  <a:xfrm>
                    <a:off x="2569" y="1259"/>
                    <a:ext cx="5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0" y="0"/>
                      </a:cxn>
                    </a:cxnLst>
                    <a:rect l="0" t="0" r="r" b="b"/>
                    <a:pathLst>
                      <a:path w="51" h="1">
                        <a:moveTo>
                          <a:pt x="0" y="0"/>
                        </a:moveTo>
                        <a:lnTo>
                          <a:pt x="5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8" name="Group 260"/>
                <p:cNvGrpSpPr>
                  <a:grpSpLocks/>
                </p:cNvGrpSpPr>
                <p:nvPr/>
              </p:nvGrpSpPr>
              <p:grpSpPr bwMode="auto">
                <a:xfrm>
                  <a:off x="2629" y="1241"/>
                  <a:ext cx="70" cy="20"/>
                  <a:chOff x="2629" y="1241"/>
                  <a:chExt cx="70" cy="20"/>
                </a:xfrm>
              </p:grpSpPr>
              <p:sp>
                <p:nvSpPr>
                  <p:cNvPr id="26885" name="Freeform 261"/>
                  <p:cNvSpPr>
                    <a:spLocks/>
                  </p:cNvSpPr>
                  <p:nvPr/>
                </p:nvSpPr>
                <p:spPr bwMode="auto">
                  <a:xfrm>
                    <a:off x="2634" y="1241"/>
                    <a:ext cx="5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2" y="0"/>
                      </a:cxn>
                    </a:cxnLst>
                    <a:rect l="0" t="0" r="r" b="b"/>
                    <a:pathLst>
                      <a:path w="53" h="1">
                        <a:moveTo>
                          <a:pt x="0" y="0"/>
                        </a:moveTo>
                        <a:lnTo>
                          <a:pt x="5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6" name="Freeform 262"/>
                  <p:cNvSpPr>
                    <a:spLocks/>
                  </p:cNvSpPr>
                  <p:nvPr/>
                </p:nvSpPr>
                <p:spPr bwMode="auto">
                  <a:xfrm>
                    <a:off x="2629" y="1248"/>
                    <a:ext cx="4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43" h="1">
                        <a:moveTo>
                          <a:pt x="0" y="0"/>
                        </a:moveTo>
                        <a:lnTo>
                          <a:pt x="4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7" name="Freeform 263"/>
                  <p:cNvSpPr>
                    <a:spLocks/>
                  </p:cNvSpPr>
                  <p:nvPr/>
                </p:nvSpPr>
                <p:spPr bwMode="auto">
                  <a:xfrm>
                    <a:off x="2634" y="1253"/>
                    <a:ext cx="4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0" y="0"/>
                      </a:cxn>
                    </a:cxnLst>
                    <a:rect l="0" t="0" r="r" b="b"/>
                    <a:pathLst>
                      <a:path w="41" h="1">
                        <a:moveTo>
                          <a:pt x="0" y="0"/>
                        </a:moveTo>
                        <a:lnTo>
                          <a:pt x="4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8" name="Freeform 264"/>
                  <p:cNvSpPr>
                    <a:spLocks/>
                  </p:cNvSpPr>
                  <p:nvPr/>
                </p:nvSpPr>
                <p:spPr bwMode="auto">
                  <a:xfrm>
                    <a:off x="2632" y="1260"/>
                    <a:ext cx="5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0" y="0"/>
                      </a:cxn>
                    </a:cxnLst>
                    <a:rect l="0" t="0" r="r" b="b"/>
                    <a:pathLst>
                      <a:path w="51" h="1">
                        <a:moveTo>
                          <a:pt x="0" y="0"/>
                        </a:moveTo>
                        <a:lnTo>
                          <a:pt x="5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9" name="Freeform 265"/>
                  <p:cNvSpPr>
                    <a:spLocks/>
                  </p:cNvSpPr>
                  <p:nvPr/>
                </p:nvSpPr>
                <p:spPr bwMode="auto">
                  <a:xfrm>
                    <a:off x="2680" y="1248"/>
                    <a:ext cx="1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5" h="1">
                        <a:moveTo>
                          <a:pt x="0" y="0"/>
                        </a:moveTo>
                        <a:lnTo>
                          <a:pt x="1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90" name="Freeform 266"/>
                  <p:cNvSpPr>
                    <a:spLocks/>
                  </p:cNvSpPr>
                  <p:nvPr/>
                </p:nvSpPr>
                <p:spPr bwMode="auto">
                  <a:xfrm>
                    <a:off x="2685" y="1257"/>
                    <a:ext cx="14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3" y="0"/>
                      </a:cxn>
                    </a:cxnLst>
                    <a:rect l="0" t="0" r="r" b="b"/>
                    <a:pathLst>
                      <a:path w="14" h="1">
                        <a:moveTo>
                          <a:pt x="0" y="0"/>
                        </a:moveTo>
                        <a:lnTo>
                          <a:pt x="13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</p:grpSp>
        <p:grpSp>
          <p:nvGrpSpPr>
            <p:cNvPr id="26791" name="Group 267"/>
            <p:cNvGrpSpPr>
              <a:grpSpLocks/>
            </p:cNvGrpSpPr>
            <p:nvPr/>
          </p:nvGrpSpPr>
          <p:grpSpPr bwMode="auto">
            <a:xfrm>
              <a:off x="2391" y="1077"/>
              <a:ext cx="219" cy="40"/>
              <a:chOff x="2391" y="1077"/>
              <a:chExt cx="219" cy="40"/>
            </a:xfrm>
          </p:grpSpPr>
          <p:grpSp>
            <p:nvGrpSpPr>
              <p:cNvPr id="26794" name="Group 268"/>
              <p:cNvGrpSpPr>
                <a:grpSpLocks/>
              </p:cNvGrpSpPr>
              <p:nvPr/>
            </p:nvGrpSpPr>
            <p:grpSpPr bwMode="auto">
              <a:xfrm>
                <a:off x="2391" y="1090"/>
                <a:ext cx="219" cy="27"/>
                <a:chOff x="2391" y="1090"/>
                <a:chExt cx="219" cy="27"/>
              </a:xfrm>
            </p:grpSpPr>
            <p:sp>
              <p:nvSpPr>
                <p:cNvPr id="26893" name="Freeform 269"/>
                <p:cNvSpPr>
                  <a:spLocks/>
                </p:cNvSpPr>
                <p:nvPr/>
              </p:nvSpPr>
              <p:spPr bwMode="auto">
                <a:xfrm>
                  <a:off x="2391" y="1090"/>
                  <a:ext cx="219" cy="17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218" y="16"/>
                    </a:cxn>
                    <a:cxn ang="0">
                      <a:pos x="205" y="0"/>
                    </a:cxn>
                    <a:cxn ang="0">
                      <a:pos x="13" y="0"/>
                    </a:cxn>
                    <a:cxn ang="0">
                      <a:pos x="0" y="16"/>
                    </a:cxn>
                  </a:cxnLst>
                  <a:rect l="0" t="0" r="r" b="b"/>
                  <a:pathLst>
                    <a:path w="219" h="17">
                      <a:moveTo>
                        <a:pt x="0" y="16"/>
                      </a:moveTo>
                      <a:lnTo>
                        <a:pt x="218" y="16"/>
                      </a:lnTo>
                      <a:lnTo>
                        <a:pt x="205" y="0"/>
                      </a:lnTo>
                      <a:lnTo>
                        <a:pt x="13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94" name="Rectangle 270"/>
                <p:cNvSpPr>
                  <a:spLocks noChangeArrowheads="1"/>
                </p:cNvSpPr>
                <p:nvPr/>
              </p:nvSpPr>
              <p:spPr bwMode="auto">
                <a:xfrm>
                  <a:off x="2396" y="1110"/>
                  <a:ext cx="208" cy="7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sp>
            <p:nvSpPr>
              <p:cNvPr id="26895" name="Freeform 271"/>
              <p:cNvSpPr>
                <a:spLocks/>
              </p:cNvSpPr>
              <p:nvPr/>
            </p:nvSpPr>
            <p:spPr bwMode="auto">
              <a:xfrm>
                <a:off x="2442" y="1077"/>
                <a:ext cx="116" cy="3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15" y="0"/>
                  </a:cxn>
                  <a:cxn ang="0">
                    <a:pos x="115" y="17"/>
                  </a:cxn>
                  <a:cxn ang="0">
                    <a:pos x="114" y="18"/>
                  </a:cxn>
                  <a:cxn ang="0">
                    <a:pos x="113" y="20"/>
                  </a:cxn>
                  <a:cxn ang="0">
                    <a:pos x="111" y="21"/>
                  </a:cxn>
                  <a:cxn ang="0">
                    <a:pos x="109" y="22"/>
                  </a:cxn>
                  <a:cxn ang="0">
                    <a:pos x="105" y="23"/>
                  </a:cxn>
                  <a:cxn ang="0">
                    <a:pos x="102" y="24"/>
                  </a:cxn>
                  <a:cxn ang="0">
                    <a:pos x="99" y="25"/>
                  </a:cxn>
                  <a:cxn ang="0">
                    <a:pos x="94" y="26"/>
                  </a:cxn>
                  <a:cxn ang="0">
                    <a:pos x="91" y="27"/>
                  </a:cxn>
                  <a:cxn ang="0">
                    <a:pos x="85" y="28"/>
                  </a:cxn>
                  <a:cxn ang="0">
                    <a:pos x="80" y="28"/>
                  </a:cxn>
                  <a:cxn ang="0">
                    <a:pos x="75" y="29"/>
                  </a:cxn>
                  <a:cxn ang="0">
                    <a:pos x="69" y="29"/>
                  </a:cxn>
                  <a:cxn ang="0">
                    <a:pos x="63" y="29"/>
                  </a:cxn>
                  <a:cxn ang="0">
                    <a:pos x="55" y="29"/>
                  </a:cxn>
                  <a:cxn ang="0">
                    <a:pos x="47" y="29"/>
                  </a:cxn>
                  <a:cxn ang="0">
                    <a:pos x="40" y="29"/>
                  </a:cxn>
                  <a:cxn ang="0">
                    <a:pos x="34" y="28"/>
                  </a:cxn>
                  <a:cxn ang="0">
                    <a:pos x="28" y="27"/>
                  </a:cxn>
                  <a:cxn ang="0">
                    <a:pos x="24" y="27"/>
                  </a:cxn>
                  <a:cxn ang="0">
                    <a:pos x="19" y="26"/>
                  </a:cxn>
                  <a:cxn ang="0">
                    <a:pos x="15" y="25"/>
                  </a:cxn>
                  <a:cxn ang="0">
                    <a:pos x="11" y="24"/>
                  </a:cxn>
                  <a:cxn ang="0">
                    <a:pos x="7" y="22"/>
                  </a:cxn>
                  <a:cxn ang="0">
                    <a:pos x="5" y="21"/>
                  </a:cxn>
                  <a:cxn ang="0">
                    <a:pos x="3" y="20"/>
                  </a:cxn>
                  <a:cxn ang="0">
                    <a:pos x="2" y="19"/>
                  </a:cxn>
                  <a:cxn ang="0">
                    <a:pos x="1" y="18"/>
                  </a:cxn>
                  <a:cxn ang="0">
                    <a:pos x="0" y="16"/>
                  </a:cxn>
                </a:cxnLst>
                <a:rect l="0" t="0" r="r" b="b"/>
                <a:pathLst>
                  <a:path w="116" h="30">
                    <a:moveTo>
                      <a:pt x="0" y="16"/>
                    </a:moveTo>
                    <a:lnTo>
                      <a:pt x="0" y="0"/>
                    </a:lnTo>
                    <a:lnTo>
                      <a:pt x="115" y="0"/>
                    </a:lnTo>
                    <a:lnTo>
                      <a:pt x="115" y="17"/>
                    </a:lnTo>
                    <a:lnTo>
                      <a:pt x="114" y="18"/>
                    </a:lnTo>
                    <a:lnTo>
                      <a:pt x="113" y="20"/>
                    </a:lnTo>
                    <a:lnTo>
                      <a:pt x="111" y="21"/>
                    </a:lnTo>
                    <a:lnTo>
                      <a:pt x="109" y="22"/>
                    </a:lnTo>
                    <a:lnTo>
                      <a:pt x="105" y="23"/>
                    </a:lnTo>
                    <a:lnTo>
                      <a:pt x="102" y="24"/>
                    </a:lnTo>
                    <a:lnTo>
                      <a:pt x="99" y="25"/>
                    </a:lnTo>
                    <a:lnTo>
                      <a:pt x="94" y="26"/>
                    </a:lnTo>
                    <a:lnTo>
                      <a:pt x="91" y="27"/>
                    </a:lnTo>
                    <a:lnTo>
                      <a:pt x="85" y="28"/>
                    </a:lnTo>
                    <a:lnTo>
                      <a:pt x="80" y="28"/>
                    </a:lnTo>
                    <a:lnTo>
                      <a:pt x="75" y="29"/>
                    </a:lnTo>
                    <a:lnTo>
                      <a:pt x="69" y="29"/>
                    </a:lnTo>
                    <a:lnTo>
                      <a:pt x="63" y="29"/>
                    </a:lnTo>
                    <a:lnTo>
                      <a:pt x="55" y="29"/>
                    </a:lnTo>
                    <a:lnTo>
                      <a:pt x="47" y="29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28" y="27"/>
                    </a:lnTo>
                    <a:lnTo>
                      <a:pt x="24" y="27"/>
                    </a:lnTo>
                    <a:lnTo>
                      <a:pt x="19" y="26"/>
                    </a:lnTo>
                    <a:lnTo>
                      <a:pt x="15" y="25"/>
                    </a:lnTo>
                    <a:lnTo>
                      <a:pt x="11" y="24"/>
                    </a:lnTo>
                    <a:lnTo>
                      <a:pt x="7" y="22"/>
                    </a:lnTo>
                    <a:lnTo>
                      <a:pt x="5" y="21"/>
                    </a:lnTo>
                    <a:lnTo>
                      <a:pt x="3" y="20"/>
                    </a:lnTo>
                    <a:lnTo>
                      <a:pt x="2" y="19"/>
                    </a:lnTo>
                    <a:lnTo>
                      <a:pt x="1" y="1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grpSp>
          <p:nvGrpSpPr>
            <p:cNvPr id="26795" name="Group 272"/>
            <p:cNvGrpSpPr>
              <a:grpSpLocks/>
            </p:cNvGrpSpPr>
            <p:nvPr/>
          </p:nvGrpSpPr>
          <p:grpSpPr bwMode="auto">
            <a:xfrm>
              <a:off x="2369" y="892"/>
              <a:ext cx="262" cy="187"/>
              <a:chOff x="2369" y="892"/>
              <a:chExt cx="262" cy="187"/>
            </a:xfrm>
          </p:grpSpPr>
          <p:grpSp>
            <p:nvGrpSpPr>
              <p:cNvPr id="26798" name="Group 273"/>
              <p:cNvGrpSpPr>
                <a:grpSpLocks/>
              </p:cNvGrpSpPr>
              <p:nvPr/>
            </p:nvGrpSpPr>
            <p:grpSpPr bwMode="auto">
              <a:xfrm>
                <a:off x="2369" y="892"/>
                <a:ext cx="262" cy="187"/>
                <a:chOff x="2369" y="892"/>
                <a:chExt cx="262" cy="187"/>
              </a:xfrm>
            </p:grpSpPr>
            <p:sp>
              <p:nvSpPr>
                <p:cNvPr id="26898" name="AutoShape 274"/>
                <p:cNvSpPr>
                  <a:spLocks noChangeArrowheads="1"/>
                </p:cNvSpPr>
                <p:nvPr/>
              </p:nvSpPr>
              <p:spPr bwMode="auto">
                <a:xfrm>
                  <a:off x="2369" y="892"/>
                  <a:ext cx="262" cy="187"/>
                </a:xfrm>
                <a:prstGeom prst="roundRect">
                  <a:avLst>
                    <a:gd name="adj" fmla="val 12301"/>
                  </a:avLst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99" name="AutoShape 275"/>
                <p:cNvSpPr>
                  <a:spLocks noChangeArrowheads="1"/>
                </p:cNvSpPr>
                <p:nvPr/>
              </p:nvSpPr>
              <p:spPr bwMode="auto">
                <a:xfrm>
                  <a:off x="2399" y="913"/>
                  <a:ext cx="202" cy="144"/>
                </a:xfrm>
                <a:prstGeom prst="roundRect">
                  <a:avLst>
                    <a:gd name="adj" fmla="val 12231"/>
                  </a:avLst>
                </a:prstGeom>
                <a:solidFill>
                  <a:srgbClr val="8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900" name="AutoShape 276"/>
                <p:cNvSpPr>
                  <a:spLocks noChangeArrowheads="1"/>
                </p:cNvSpPr>
                <p:nvPr/>
              </p:nvSpPr>
              <p:spPr bwMode="auto">
                <a:xfrm>
                  <a:off x="2411" y="922"/>
                  <a:ext cx="178" cy="127"/>
                </a:xfrm>
                <a:prstGeom prst="roundRect">
                  <a:avLst>
                    <a:gd name="adj" fmla="val 12130"/>
                  </a:avLst>
                </a:prstGeom>
                <a:solidFill>
                  <a:srgbClr val="008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sp>
            <p:nvSpPr>
              <p:cNvPr id="26901" name="Rectangle 277"/>
              <p:cNvSpPr>
                <a:spLocks noChangeArrowheads="1"/>
              </p:cNvSpPr>
              <p:nvPr/>
            </p:nvSpPr>
            <p:spPr bwMode="auto">
              <a:xfrm>
                <a:off x="2594" y="1072"/>
                <a:ext cx="1" cy="2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</p:grpSp>
      <p:sp>
        <p:nvSpPr>
          <p:cNvPr id="26902" name="Rectangle 278"/>
          <p:cNvSpPr>
            <a:spLocks noChangeArrowheads="1"/>
          </p:cNvSpPr>
          <p:nvPr/>
        </p:nvSpPr>
        <p:spPr bwMode="auto">
          <a:xfrm>
            <a:off x="2224664" y="1533301"/>
            <a:ext cx="780662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02258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Execution</a:t>
            </a:r>
            <a:r>
              <a:rPr lang="fr-FR" dirty="0"/>
              <a:t> Plans as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Trees</a:t>
            </a:r>
            <a:endParaRPr lang="fr-FR" dirty="0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742519" y="2928579"/>
            <a:ext cx="307975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185431" y="2485666"/>
            <a:ext cx="309562" cy="309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656177" y="38271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1048164" y="38572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573100" y="29603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2141730" y="211260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1837083" y="299207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j2</a:t>
            </a:r>
            <a:endParaRPr lang="fr-FR" sz="2391" dirty="0">
              <a:latin typeface="Book Antiqua"/>
            </a:endParaRPr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2483882" y="279522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2297144" y="256980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j3</a:t>
            </a:r>
            <a:endParaRPr lang="fr-FR" sz="2391" dirty="0">
              <a:latin typeface="Book Antiqua"/>
            </a:endParaRP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409978" y="2722204"/>
            <a:ext cx="106920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Left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-</a:t>
            </a:r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deep</a:t>
            </a:r>
            <a:endParaRPr lang="fr-FR" sz="1969" dirty="0">
              <a:latin typeface="Book Antiqua"/>
            </a:endParaRP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6870834" y="2874604"/>
            <a:ext cx="1242328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Right-</a:t>
            </a:r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deep</a:t>
            </a:r>
            <a:endParaRPr lang="fr-FR" sz="1969" dirty="0">
              <a:latin typeface="Book Antiqua"/>
            </a:endParaRPr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 flipH="1">
            <a:off x="2050494" y="279522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1309131" y="3350854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5" name="Line 17"/>
          <p:cNvSpPr>
            <a:spLocks noChangeShapeType="1"/>
          </p:cNvSpPr>
          <p:nvPr/>
        </p:nvSpPr>
        <p:spPr bwMode="auto">
          <a:xfrm flipH="1">
            <a:off x="1607582" y="3217504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1394171" y="3434991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</a:t>
            </a:r>
            <a:endParaRPr lang="fr-FR" sz="2391" dirty="0">
              <a:latin typeface="Book Antiqua"/>
            </a:endParaRP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2171462" y="337307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748" name="Line 20"/>
          <p:cNvSpPr>
            <a:spLocks noChangeShapeType="1"/>
          </p:cNvSpPr>
          <p:nvPr/>
        </p:nvSpPr>
        <p:spPr bwMode="auto">
          <a:xfrm>
            <a:off x="2050494" y="3228617"/>
            <a:ext cx="123825" cy="112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9" name="Line 21"/>
          <p:cNvSpPr>
            <a:spLocks noChangeShapeType="1"/>
          </p:cNvSpPr>
          <p:nvPr/>
        </p:nvSpPr>
        <p:spPr bwMode="auto">
          <a:xfrm flipH="1">
            <a:off x="1175782" y="3660417"/>
            <a:ext cx="123825" cy="134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0" name="Line 22"/>
          <p:cNvSpPr>
            <a:spLocks noChangeShapeType="1"/>
          </p:cNvSpPr>
          <p:nvPr/>
        </p:nvSpPr>
        <p:spPr bwMode="auto">
          <a:xfrm>
            <a:off x="1607582" y="3660417"/>
            <a:ext cx="123825" cy="134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1" name="Rectangle 23"/>
          <p:cNvSpPr>
            <a:spLocks noChangeArrowheads="1"/>
          </p:cNvSpPr>
          <p:nvPr/>
        </p:nvSpPr>
        <p:spPr bwMode="auto">
          <a:xfrm>
            <a:off x="5743019" y="2884130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2" name="Rectangle 24"/>
          <p:cNvSpPr>
            <a:spLocks noChangeArrowheads="1"/>
          </p:cNvSpPr>
          <p:nvPr/>
        </p:nvSpPr>
        <p:spPr bwMode="auto">
          <a:xfrm>
            <a:off x="5311219" y="2452330"/>
            <a:ext cx="307975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3" name="Rectangle 25"/>
          <p:cNvSpPr>
            <a:spLocks noChangeArrowheads="1"/>
          </p:cNvSpPr>
          <p:nvPr/>
        </p:nvSpPr>
        <p:spPr bwMode="auto">
          <a:xfrm>
            <a:off x="6544089" y="38017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54" name="Rectangle 26"/>
          <p:cNvSpPr>
            <a:spLocks noChangeArrowheads="1"/>
          </p:cNvSpPr>
          <p:nvPr/>
        </p:nvSpPr>
        <p:spPr bwMode="auto">
          <a:xfrm>
            <a:off x="5915439" y="38017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55" name="Rectangle 27"/>
          <p:cNvSpPr>
            <a:spLocks noChangeArrowheads="1"/>
          </p:cNvSpPr>
          <p:nvPr/>
        </p:nvSpPr>
        <p:spPr bwMode="auto">
          <a:xfrm>
            <a:off x="5049600" y="290635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56" name="Rectangle 28"/>
          <p:cNvSpPr>
            <a:spLocks noChangeArrowheads="1"/>
          </p:cNvSpPr>
          <p:nvPr/>
        </p:nvSpPr>
        <p:spPr bwMode="auto">
          <a:xfrm>
            <a:off x="5267518" y="211260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5828058" y="294762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j5</a:t>
            </a:r>
            <a:endParaRPr lang="fr-FR" sz="2391" dirty="0">
              <a:latin typeface="Book Antiqua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600143" y="2739667"/>
            <a:ext cx="133350" cy="144462"/>
            <a:chOff x="3498" y="1135"/>
            <a:chExt cx="84" cy="91"/>
          </a:xfrm>
        </p:grpSpPr>
        <p:sp>
          <p:nvSpPr>
            <p:cNvPr id="73759" name="Freeform 31"/>
            <p:cNvSpPr>
              <a:spLocks/>
            </p:cNvSpPr>
            <p:nvPr/>
          </p:nvSpPr>
          <p:spPr bwMode="auto">
            <a:xfrm>
              <a:off x="3498" y="1135"/>
              <a:ext cx="77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" y="39"/>
                </a:cxn>
                <a:cxn ang="0">
                  <a:pos x="38" y="39"/>
                </a:cxn>
                <a:cxn ang="0">
                  <a:pos x="38" y="78"/>
                </a:cxn>
                <a:cxn ang="0">
                  <a:pos x="0" y="0"/>
                </a:cxn>
              </a:cxnLst>
              <a:rect l="0" t="0" r="r" b="b"/>
              <a:pathLst>
                <a:path w="77" h="78">
                  <a:moveTo>
                    <a:pt x="0" y="0"/>
                  </a:moveTo>
                  <a:lnTo>
                    <a:pt x="77" y="39"/>
                  </a:lnTo>
                  <a:lnTo>
                    <a:pt x="38" y="39"/>
                  </a:lnTo>
                  <a:lnTo>
                    <a:pt x="38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60" name="Line 32"/>
            <p:cNvSpPr>
              <a:spLocks noChangeShapeType="1"/>
            </p:cNvSpPr>
            <p:nvPr/>
          </p:nvSpPr>
          <p:spPr bwMode="auto">
            <a:xfrm>
              <a:off x="3536" y="1174"/>
              <a:ext cx="46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61" name="Rectangle 33"/>
          <p:cNvSpPr>
            <a:spLocks noChangeArrowheads="1"/>
          </p:cNvSpPr>
          <p:nvPr/>
        </p:nvSpPr>
        <p:spPr bwMode="auto">
          <a:xfrm>
            <a:off x="5426421" y="252535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j6</a:t>
            </a:r>
            <a:endParaRPr lang="fr-FR" sz="2391" dirty="0">
              <a:latin typeface="Book Antiqua"/>
            </a:endParaRPr>
          </a:p>
        </p:txBody>
      </p:sp>
      <p:sp>
        <p:nvSpPr>
          <p:cNvPr id="73762" name="Line 34"/>
          <p:cNvSpPr>
            <a:spLocks noChangeShapeType="1"/>
          </p:cNvSpPr>
          <p:nvPr/>
        </p:nvSpPr>
        <p:spPr bwMode="auto">
          <a:xfrm>
            <a:off x="5465207" y="2276117"/>
            <a:ext cx="1587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3" name="Line 35"/>
          <p:cNvSpPr>
            <a:spLocks noChangeShapeType="1"/>
          </p:cNvSpPr>
          <p:nvPr/>
        </p:nvSpPr>
        <p:spPr bwMode="auto">
          <a:xfrm flipH="1">
            <a:off x="5176282" y="275077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4" name="Rectangle 36"/>
          <p:cNvSpPr>
            <a:spLocks noChangeArrowheads="1"/>
          </p:cNvSpPr>
          <p:nvPr/>
        </p:nvSpPr>
        <p:spPr bwMode="auto">
          <a:xfrm>
            <a:off x="6166882" y="3306404"/>
            <a:ext cx="307975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5" name="Line 37"/>
          <p:cNvSpPr>
            <a:spLocks noChangeShapeType="1"/>
          </p:cNvSpPr>
          <p:nvPr/>
        </p:nvSpPr>
        <p:spPr bwMode="auto">
          <a:xfrm flipH="1">
            <a:off x="5600143" y="3173054"/>
            <a:ext cx="122238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6" name="Rectangle 38"/>
          <p:cNvSpPr>
            <a:spLocks noChangeArrowheads="1"/>
          </p:cNvSpPr>
          <p:nvPr/>
        </p:nvSpPr>
        <p:spPr bwMode="auto">
          <a:xfrm>
            <a:off x="6246844" y="337942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j4</a:t>
            </a:r>
            <a:endParaRPr lang="fr-FR" sz="2391" dirty="0">
              <a:latin typeface="Book Antiqua"/>
            </a:endParaRPr>
          </a:p>
        </p:txBody>
      </p:sp>
      <p:sp>
        <p:nvSpPr>
          <p:cNvPr id="73767" name="Rectangle 39"/>
          <p:cNvSpPr>
            <a:spLocks noChangeArrowheads="1"/>
          </p:cNvSpPr>
          <p:nvPr/>
        </p:nvSpPr>
        <p:spPr bwMode="auto">
          <a:xfrm>
            <a:off x="5441712" y="33286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6031944" y="3173054"/>
            <a:ext cx="134938" cy="133350"/>
            <a:chOff x="3770" y="1408"/>
            <a:chExt cx="85" cy="84"/>
          </a:xfrm>
        </p:grpSpPr>
        <p:sp>
          <p:nvSpPr>
            <p:cNvPr id="73769" name="Freeform 41"/>
            <p:cNvSpPr>
              <a:spLocks/>
            </p:cNvSpPr>
            <p:nvPr/>
          </p:nvSpPr>
          <p:spPr bwMode="auto">
            <a:xfrm>
              <a:off x="3770" y="1408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39"/>
                </a:cxn>
                <a:cxn ang="0">
                  <a:pos x="39" y="39"/>
                </a:cxn>
                <a:cxn ang="0">
                  <a:pos x="39" y="78"/>
                </a:cxn>
                <a:cxn ang="0">
                  <a:pos x="0" y="0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8" y="39"/>
                  </a:lnTo>
                  <a:lnTo>
                    <a:pt x="39" y="39"/>
                  </a:lnTo>
                  <a:lnTo>
                    <a:pt x="3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70" name="Line 42"/>
            <p:cNvSpPr>
              <a:spLocks noChangeShapeType="1"/>
            </p:cNvSpPr>
            <p:nvPr/>
          </p:nvSpPr>
          <p:spPr bwMode="auto">
            <a:xfrm>
              <a:off x="3809" y="1447"/>
              <a:ext cx="46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71" name="Line 43"/>
          <p:cNvSpPr>
            <a:spLocks noChangeShapeType="1"/>
          </p:cNvSpPr>
          <p:nvPr/>
        </p:nvSpPr>
        <p:spPr bwMode="auto">
          <a:xfrm flipH="1">
            <a:off x="6031944" y="36064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2" name="Line 44"/>
          <p:cNvSpPr>
            <a:spLocks noChangeShapeType="1"/>
          </p:cNvSpPr>
          <p:nvPr/>
        </p:nvSpPr>
        <p:spPr bwMode="auto">
          <a:xfrm>
            <a:off x="6465332" y="36064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3" name="Rectangle 45"/>
          <p:cNvSpPr>
            <a:spLocks noChangeArrowheads="1"/>
          </p:cNvSpPr>
          <p:nvPr/>
        </p:nvSpPr>
        <p:spPr bwMode="auto">
          <a:xfrm>
            <a:off x="2271156" y="5668605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2271156" y="4782780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2618202" y="61337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76" name="Rectangle 48"/>
          <p:cNvSpPr>
            <a:spLocks noChangeArrowheads="1"/>
          </p:cNvSpPr>
          <p:nvPr/>
        </p:nvSpPr>
        <p:spPr bwMode="auto">
          <a:xfrm>
            <a:off x="2041939" y="61337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77" name="Rectangle 49"/>
          <p:cNvSpPr>
            <a:spLocks noChangeArrowheads="1"/>
          </p:cNvSpPr>
          <p:nvPr/>
        </p:nvSpPr>
        <p:spPr bwMode="auto">
          <a:xfrm>
            <a:off x="3184287" y="570035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778" name="Rectangle 50"/>
          <p:cNvSpPr>
            <a:spLocks noChangeArrowheads="1"/>
          </p:cNvSpPr>
          <p:nvPr/>
        </p:nvSpPr>
        <p:spPr bwMode="auto">
          <a:xfrm>
            <a:off x="2343182" y="5752742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j7</a:t>
            </a:r>
            <a:endParaRPr lang="fr-FR" sz="2391" dirty="0">
              <a:latin typeface="Book Antiqua"/>
            </a:endParaRPr>
          </a:p>
        </p:txBody>
      </p:sp>
      <p:sp>
        <p:nvSpPr>
          <p:cNvPr id="73779" name="Rectangle 51"/>
          <p:cNvSpPr>
            <a:spLocks noChangeArrowheads="1"/>
          </p:cNvSpPr>
          <p:nvPr/>
        </p:nvSpPr>
        <p:spPr bwMode="auto">
          <a:xfrm>
            <a:off x="2020650" y="52574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80" name="Rectangle 52"/>
          <p:cNvSpPr>
            <a:spLocks noChangeArrowheads="1"/>
          </p:cNvSpPr>
          <p:nvPr/>
        </p:nvSpPr>
        <p:spPr bwMode="auto">
          <a:xfrm>
            <a:off x="2217930" y="4422416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81" name="Rectangle 53"/>
          <p:cNvSpPr>
            <a:spLocks noChangeArrowheads="1"/>
          </p:cNvSpPr>
          <p:nvPr/>
        </p:nvSpPr>
        <p:spPr bwMode="auto">
          <a:xfrm>
            <a:off x="2376833" y="485580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j9</a:t>
            </a:r>
            <a:endParaRPr lang="fr-FR" sz="2391" dirty="0">
              <a:latin typeface="Book Antiqua"/>
            </a:endParaRPr>
          </a:p>
        </p:txBody>
      </p:sp>
      <p:sp>
        <p:nvSpPr>
          <p:cNvPr id="73782" name="Rectangle 54"/>
          <p:cNvSpPr>
            <a:spLocks noChangeArrowheads="1"/>
          </p:cNvSpPr>
          <p:nvPr/>
        </p:nvSpPr>
        <p:spPr bwMode="auto">
          <a:xfrm>
            <a:off x="507228" y="5389204"/>
            <a:ext cx="86081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Zig-zag</a:t>
            </a:r>
            <a:endParaRPr lang="fr-FR" sz="1969" dirty="0">
              <a:latin typeface="Book Antiqua"/>
            </a:endParaRPr>
          </a:p>
        </p:txBody>
      </p:sp>
      <p:sp>
        <p:nvSpPr>
          <p:cNvPr id="73783" name="Rectangle 55"/>
          <p:cNvSpPr>
            <a:spLocks noChangeArrowheads="1"/>
          </p:cNvSpPr>
          <p:nvPr/>
        </p:nvSpPr>
        <p:spPr bwMode="auto">
          <a:xfrm>
            <a:off x="7148493" y="5236804"/>
            <a:ext cx="702115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Bushy</a:t>
            </a:r>
            <a:endParaRPr lang="fr-FR" sz="1969" dirty="0">
              <a:latin typeface="Book Antiqua"/>
            </a:endParaRPr>
          </a:p>
        </p:txBody>
      </p:sp>
      <p:sp>
        <p:nvSpPr>
          <p:cNvPr id="73784" name="Line 56"/>
          <p:cNvSpPr>
            <a:spLocks noChangeShapeType="1"/>
          </p:cNvSpPr>
          <p:nvPr/>
        </p:nvSpPr>
        <p:spPr bwMode="auto">
          <a:xfrm>
            <a:off x="2436257" y="4608154"/>
            <a:ext cx="1587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5" name="Line 57"/>
          <p:cNvSpPr>
            <a:spLocks noChangeShapeType="1"/>
          </p:cNvSpPr>
          <p:nvPr/>
        </p:nvSpPr>
        <p:spPr bwMode="auto">
          <a:xfrm flipH="1">
            <a:off x="2147332" y="5081229"/>
            <a:ext cx="123825" cy="134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6" name="Rectangle 58"/>
          <p:cNvSpPr>
            <a:spLocks noChangeArrowheads="1"/>
          </p:cNvSpPr>
          <p:nvPr/>
        </p:nvSpPr>
        <p:spPr bwMode="auto">
          <a:xfrm>
            <a:off x="2693431" y="5246329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2799108" y="531935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j8</a:t>
            </a:r>
            <a:endParaRPr lang="fr-FR" sz="2391" dirty="0">
              <a:latin typeface="Book Antiqua"/>
            </a:endParaRPr>
          </a:p>
        </p:txBody>
      </p:sp>
      <p:sp>
        <p:nvSpPr>
          <p:cNvPr id="73788" name="Line 60"/>
          <p:cNvSpPr>
            <a:spLocks noChangeShapeType="1"/>
          </p:cNvSpPr>
          <p:nvPr/>
        </p:nvSpPr>
        <p:spPr bwMode="auto">
          <a:xfrm flipH="1">
            <a:off x="2569606" y="5546367"/>
            <a:ext cx="11430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9" name="Line 61"/>
          <p:cNvSpPr>
            <a:spLocks noChangeShapeType="1"/>
          </p:cNvSpPr>
          <p:nvPr/>
        </p:nvSpPr>
        <p:spPr bwMode="auto">
          <a:xfrm>
            <a:off x="2991882" y="5546367"/>
            <a:ext cx="123825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0" name="Line 62"/>
          <p:cNvSpPr>
            <a:spLocks noChangeShapeType="1"/>
          </p:cNvSpPr>
          <p:nvPr/>
        </p:nvSpPr>
        <p:spPr bwMode="auto">
          <a:xfrm flipH="1">
            <a:off x="2137807" y="59686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1" name="Line 63"/>
          <p:cNvSpPr>
            <a:spLocks noChangeShapeType="1"/>
          </p:cNvSpPr>
          <p:nvPr/>
        </p:nvSpPr>
        <p:spPr bwMode="auto">
          <a:xfrm>
            <a:off x="2569607" y="59686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2" name="Rectangle 64"/>
          <p:cNvSpPr>
            <a:spLocks noChangeArrowheads="1"/>
          </p:cNvSpPr>
          <p:nvPr/>
        </p:nvSpPr>
        <p:spPr bwMode="auto">
          <a:xfrm>
            <a:off x="5179456" y="5482867"/>
            <a:ext cx="309562" cy="309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3" name="Rectangle 65"/>
          <p:cNvSpPr>
            <a:spLocks noChangeArrowheads="1"/>
          </p:cNvSpPr>
          <p:nvPr/>
        </p:nvSpPr>
        <p:spPr bwMode="auto">
          <a:xfrm>
            <a:off x="5622369" y="5049479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4" name="Rectangle 66"/>
          <p:cNvSpPr>
            <a:spLocks noChangeArrowheads="1"/>
          </p:cNvSpPr>
          <p:nvPr/>
        </p:nvSpPr>
        <p:spPr bwMode="auto">
          <a:xfrm>
            <a:off x="5578669" y="470975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95" name="Rectangle 67"/>
          <p:cNvSpPr>
            <a:spLocks noChangeArrowheads="1"/>
          </p:cNvSpPr>
          <p:nvPr/>
        </p:nvSpPr>
        <p:spPr bwMode="auto">
          <a:xfrm>
            <a:off x="5247498" y="5555891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j10</a:t>
            </a:r>
            <a:endParaRPr lang="fr-FR" sz="2391" dirty="0">
              <a:latin typeface="Book Antiqua"/>
            </a:endParaRP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5911294" y="5338404"/>
            <a:ext cx="133350" cy="144463"/>
            <a:chOff x="3764" y="2992"/>
            <a:chExt cx="84" cy="91"/>
          </a:xfrm>
        </p:grpSpPr>
        <p:sp>
          <p:nvSpPr>
            <p:cNvPr id="73797" name="Freeform 69"/>
            <p:cNvSpPr>
              <a:spLocks/>
            </p:cNvSpPr>
            <p:nvPr/>
          </p:nvSpPr>
          <p:spPr bwMode="auto">
            <a:xfrm>
              <a:off x="3764" y="2992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39"/>
                </a:cxn>
                <a:cxn ang="0">
                  <a:pos x="39" y="39"/>
                </a:cxn>
                <a:cxn ang="0">
                  <a:pos x="32" y="78"/>
                </a:cxn>
                <a:cxn ang="0">
                  <a:pos x="0" y="0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8" y="39"/>
                  </a:lnTo>
                  <a:lnTo>
                    <a:pt x="39" y="39"/>
                  </a:lnTo>
                  <a:lnTo>
                    <a:pt x="32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98" name="Line 70"/>
            <p:cNvSpPr>
              <a:spLocks noChangeShapeType="1"/>
            </p:cNvSpPr>
            <p:nvPr/>
          </p:nvSpPr>
          <p:spPr bwMode="auto">
            <a:xfrm>
              <a:off x="3803" y="3031"/>
              <a:ext cx="45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99" name="Rectangle 71"/>
          <p:cNvSpPr>
            <a:spLocks noChangeArrowheads="1"/>
          </p:cNvSpPr>
          <p:nvPr/>
        </p:nvSpPr>
        <p:spPr bwMode="auto">
          <a:xfrm>
            <a:off x="5690518" y="5122504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j12</a:t>
            </a:r>
            <a:endParaRPr lang="fr-FR" sz="2391" dirty="0">
              <a:latin typeface="Book Antiqua"/>
            </a:endParaRPr>
          </a:p>
        </p:txBody>
      </p:sp>
      <p:sp>
        <p:nvSpPr>
          <p:cNvPr id="73801" name="Line 73"/>
          <p:cNvSpPr>
            <a:spLocks noChangeShapeType="1"/>
          </p:cNvSpPr>
          <p:nvPr/>
        </p:nvSpPr>
        <p:spPr bwMode="auto">
          <a:xfrm flipH="1">
            <a:off x="5489018" y="5347929"/>
            <a:ext cx="122238" cy="134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2" name="Rectangle 74"/>
          <p:cNvSpPr>
            <a:spLocks noChangeArrowheads="1"/>
          </p:cNvSpPr>
          <p:nvPr/>
        </p:nvSpPr>
        <p:spPr bwMode="auto">
          <a:xfrm>
            <a:off x="6044644" y="5462230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3" name="Rectangle 75"/>
          <p:cNvSpPr>
            <a:spLocks noChangeArrowheads="1"/>
          </p:cNvSpPr>
          <p:nvPr/>
        </p:nvSpPr>
        <p:spPr bwMode="auto">
          <a:xfrm>
            <a:off x="6126546" y="5544779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j11</a:t>
            </a:r>
            <a:endParaRPr lang="fr-FR" sz="2391" dirty="0">
              <a:latin typeface="Book Antiqua"/>
            </a:endParaRPr>
          </a:p>
        </p:txBody>
      </p:sp>
      <p:sp>
        <p:nvSpPr>
          <p:cNvPr id="73804" name="Rectangle 76"/>
          <p:cNvSpPr>
            <a:spLocks noChangeArrowheads="1"/>
          </p:cNvSpPr>
          <p:nvPr/>
        </p:nvSpPr>
        <p:spPr bwMode="auto">
          <a:xfrm>
            <a:off x="5556664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805" name="Rectangle 77"/>
          <p:cNvSpPr>
            <a:spLocks noChangeArrowheads="1"/>
          </p:cNvSpPr>
          <p:nvPr/>
        </p:nvSpPr>
        <p:spPr bwMode="auto">
          <a:xfrm>
            <a:off x="4928014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806" name="Line 78"/>
          <p:cNvSpPr>
            <a:spLocks noChangeShapeType="1"/>
          </p:cNvSpPr>
          <p:nvPr/>
        </p:nvSpPr>
        <p:spPr bwMode="auto">
          <a:xfrm flipH="1">
            <a:off x="5044519" y="5792429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7" name="Line 79"/>
          <p:cNvSpPr>
            <a:spLocks noChangeShapeType="1"/>
          </p:cNvSpPr>
          <p:nvPr/>
        </p:nvSpPr>
        <p:spPr bwMode="auto">
          <a:xfrm>
            <a:off x="5477907" y="5792429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8" name="Rectangle 80"/>
          <p:cNvSpPr>
            <a:spLocks noChangeArrowheads="1"/>
          </p:cNvSpPr>
          <p:nvPr/>
        </p:nvSpPr>
        <p:spPr bwMode="auto">
          <a:xfrm>
            <a:off x="6432312" y="59575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809" name="Rectangle 81"/>
          <p:cNvSpPr>
            <a:spLocks noChangeArrowheads="1"/>
          </p:cNvSpPr>
          <p:nvPr/>
        </p:nvSpPr>
        <p:spPr bwMode="auto">
          <a:xfrm>
            <a:off x="5835412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810" name="Line 82"/>
          <p:cNvSpPr>
            <a:spLocks noChangeShapeType="1"/>
          </p:cNvSpPr>
          <p:nvPr/>
        </p:nvSpPr>
        <p:spPr bwMode="auto">
          <a:xfrm flipH="1">
            <a:off x="5920819" y="5781317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11" name="Line 83"/>
          <p:cNvSpPr>
            <a:spLocks noChangeShapeType="1"/>
          </p:cNvSpPr>
          <p:nvPr/>
        </p:nvSpPr>
        <p:spPr bwMode="auto">
          <a:xfrm>
            <a:off x="6343094" y="5771793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2590243" y="5081229"/>
            <a:ext cx="114300" cy="176213"/>
            <a:chOff x="2199" y="3011"/>
            <a:chExt cx="72" cy="111"/>
          </a:xfrm>
        </p:grpSpPr>
        <p:sp>
          <p:nvSpPr>
            <p:cNvPr id="73813" name="Freeform 85"/>
            <p:cNvSpPr>
              <a:spLocks/>
            </p:cNvSpPr>
            <p:nvPr/>
          </p:nvSpPr>
          <p:spPr bwMode="auto">
            <a:xfrm>
              <a:off x="2199" y="3011"/>
              <a:ext cx="6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52"/>
                </a:cxn>
                <a:cxn ang="0">
                  <a:pos x="33" y="46"/>
                </a:cxn>
                <a:cxn ang="0">
                  <a:pos x="26" y="85"/>
                </a:cxn>
                <a:cxn ang="0">
                  <a:pos x="0" y="0"/>
                </a:cxn>
              </a:cxnLst>
              <a:rect l="0" t="0" r="r" b="b"/>
              <a:pathLst>
                <a:path w="65" h="85">
                  <a:moveTo>
                    <a:pt x="0" y="0"/>
                  </a:moveTo>
                  <a:lnTo>
                    <a:pt x="65" y="52"/>
                  </a:lnTo>
                  <a:lnTo>
                    <a:pt x="33" y="46"/>
                  </a:lnTo>
                  <a:lnTo>
                    <a:pt x="26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814" name="Line 86"/>
            <p:cNvSpPr>
              <a:spLocks noChangeShapeType="1"/>
            </p:cNvSpPr>
            <p:nvPr/>
          </p:nvSpPr>
          <p:spPr bwMode="auto">
            <a:xfrm>
              <a:off x="2232" y="3057"/>
              <a:ext cx="39" cy="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815" name="Line 87"/>
          <p:cNvSpPr>
            <a:spLocks noChangeShapeType="1"/>
          </p:cNvSpPr>
          <p:nvPr/>
        </p:nvSpPr>
        <p:spPr bwMode="auto">
          <a:xfrm>
            <a:off x="2345768" y="2312629"/>
            <a:ext cx="1588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16" name="Line 88"/>
          <p:cNvSpPr>
            <a:spLocks noChangeShapeType="1"/>
          </p:cNvSpPr>
          <p:nvPr/>
        </p:nvSpPr>
        <p:spPr bwMode="auto">
          <a:xfrm>
            <a:off x="5784294" y="4884379"/>
            <a:ext cx="1588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4288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Strategies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470261"/>
            <a:ext cx="8643938" cy="463646"/>
          </a:xfrm>
        </p:spPr>
        <p:txBody>
          <a:bodyPr/>
          <a:lstStyle/>
          <a:p>
            <a:r>
              <a:rPr lang="en-US" dirty="0"/>
              <a:t>Deterministic</a:t>
            </a:r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70838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5898006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87" name="Line 7"/>
          <p:cNvSpPr>
            <a:spLocks noChangeShapeType="1"/>
          </p:cNvSpPr>
          <p:nvPr/>
        </p:nvSpPr>
        <p:spPr bwMode="auto">
          <a:xfrm flipV="1">
            <a:off x="61229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88" name="Line 8"/>
          <p:cNvSpPr>
            <a:spLocks noChangeShapeType="1"/>
          </p:cNvSpPr>
          <p:nvPr/>
        </p:nvSpPr>
        <p:spPr bwMode="auto">
          <a:xfrm flipH="1" flipV="1">
            <a:off x="68087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89" name="Line 9"/>
          <p:cNvSpPr>
            <a:spLocks noChangeShapeType="1"/>
          </p:cNvSpPr>
          <p:nvPr/>
        </p:nvSpPr>
        <p:spPr bwMode="auto">
          <a:xfrm flipV="1">
            <a:off x="6753225" y="2337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0" name="Rectangle 10"/>
          <p:cNvSpPr>
            <a:spLocks noChangeArrowheads="1"/>
          </p:cNvSpPr>
          <p:nvPr/>
        </p:nvSpPr>
        <p:spPr bwMode="auto">
          <a:xfrm>
            <a:off x="7693469" y="2768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1" name="Line 11"/>
          <p:cNvSpPr>
            <a:spLocks noChangeShapeType="1"/>
          </p:cNvSpPr>
          <p:nvPr/>
        </p:nvSpPr>
        <p:spPr bwMode="auto">
          <a:xfrm flipH="1" flipV="1">
            <a:off x="7418388" y="2353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2" name="Line 12"/>
          <p:cNvSpPr>
            <a:spLocks noChangeShapeType="1"/>
          </p:cNvSpPr>
          <p:nvPr/>
        </p:nvSpPr>
        <p:spPr bwMode="auto">
          <a:xfrm flipV="1">
            <a:off x="7418388" y="168378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3" name="Rectangle 13"/>
          <p:cNvSpPr>
            <a:spLocks noChangeArrowheads="1"/>
          </p:cNvSpPr>
          <p:nvPr/>
        </p:nvSpPr>
        <p:spPr bwMode="auto">
          <a:xfrm>
            <a:off x="8379269" y="2115580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4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4" name="Line 14"/>
          <p:cNvSpPr>
            <a:spLocks noChangeShapeType="1"/>
          </p:cNvSpPr>
          <p:nvPr/>
        </p:nvSpPr>
        <p:spPr bwMode="auto">
          <a:xfrm flipH="1" flipV="1">
            <a:off x="8104188" y="17012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5" name="Rectangle 15"/>
          <p:cNvSpPr>
            <a:spLocks noChangeArrowheads="1"/>
          </p:cNvSpPr>
          <p:nvPr/>
        </p:nvSpPr>
        <p:spPr bwMode="auto">
          <a:xfrm>
            <a:off x="21308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 dirty="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6" name="Rectangle 16"/>
          <p:cNvSpPr>
            <a:spLocks noChangeArrowheads="1"/>
          </p:cNvSpPr>
          <p:nvPr/>
        </p:nvSpPr>
        <p:spPr bwMode="auto">
          <a:xfrm>
            <a:off x="945006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 dirty="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7" name="Line 17"/>
          <p:cNvSpPr>
            <a:spLocks noChangeShapeType="1"/>
          </p:cNvSpPr>
          <p:nvPr/>
        </p:nvSpPr>
        <p:spPr bwMode="auto">
          <a:xfrm flipV="1">
            <a:off x="11699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8" name="Line 18"/>
          <p:cNvSpPr>
            <a:spLocks noChangeShapeType="1"/>
          </p:cNvSpPr>
          <p:nvPr/>
        </p:nvSpPr>
        <p:spPr bwMode="auto">
          <a:xfrm flipH="1" flipV="1">
            <a:off x="18557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9" name="Rectangle 19"/>
          <p:cNvSpPr>
            <a:spLocks noChangeArrowheads="1"/>
          </p:cNvSpPr>
          <p:nvPr/>
        </p:nvSpPr>
        <p:spPr bwMode="auto">
          <a:xfrm>
            <a:off x="4624831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0" name="Rectangle 20"/>
          <p:cNvSpPr>
            <a:spLocks noChangeArrowheads="1"/>
          </p:cNvSpPr>
          <p:nvPr/>
        </p:nvSpPr>
        <p:spPr bwMode="auto">
          <a:xfrm>
            <a:off x="34389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1" name="Line 21"/>
          <p:cNvSpPr>
            <a:spLocks noChangeShapeType="1"/>
          </p:cNvSpPr>
          <p:nvPr/>
        </p:nvSpPr>
        <p:spPr bwMode="auto">
          <a:xfrm flipV="1">
            <a:off x="3663950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2" name="Line 22"/>
          <p:cNvSpPr>
            <a:spLocks noChangeShapeType="1"/>
          </p:cNvSpPr>
          <p:nvPr/>
        </p:nvSpPr>
        <p:spPr bwMode="auto">
          <a:xfrm flipH="1" flipV="1">
            <a:off x="4349750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3" name="Line 23"/>
          <p:cNvSpPr>
            <a:spLocks noChangeShapeType="1"/>
          </p:cNvSpPr>
          <p:nvPr/>
        </p:nvSpPr>
        <p:spPr bwMode="auto">
          <a:xfrm flipV="1">
            <a:off x="4294188" y="2337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4" name="Rectangle 24"/>
          <p:cNvSpPr>
            <a:spLocks noChangeArrowheads="1"/>
          </p:cNvSpPr>
          <p:nvPr/>
        </p:nvSpPr>
        <p:spPr bwMode="auto">
          <a:xfrm>
            <a:off x="5234431" y="2768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5" name="Line 25"/>
          <p:cNvSpPr>
            <a:spLocks noChangeShapeType="1"/>
          </p:cNvSpPr>
          <p:nvPr/>
        </p:nvSpPr>
        <p:spPr bwMode="auto">
          <a:xfrm flipH="1" flipV="1">
            <a:off x="4959350" y="2353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6" name="AutoShape 26"/>
          <p:cNvSpPr>
            <a:spLocks noChangeArrowheads="1"/>
          </p:cNvSpPr>
          <p:nvPr/>
        </p:nvSpPr>
        <p:spPr bwMode="auto">
          <a:xfrm>
            <a:off x="2693989" y="2691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7" name="AutoShape 27"/>
          <p:cNvSpPr>
            <a:spLocks noChangeArrowheads="1"/>
          </p:cNvSpPr>
          <p:nvPr/>
        </p:nvSpPr>
        <p:spPr bwMode="auto">
          <a:xfrm>
            <a:off x="5818188" y="2691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8" name="Rectangle 28"/>
          <p:cNvSpPr>
            <a:spLocks noChangeArrowheads="1"/>
          </p:cNvSpPr>
          <p:nvPr/>
        </p:nvSpPr>
        <p:spPr bwMode="auto">
          <a:xfrm>
            <a:off x="3018281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9" name="Rectangle 29"/>
          <p:cNvSpPr>
            <a:spLocks noChangeArrowheads="1"/>
          </p:cNvSpPr>
          <p:nvPr/>
        </p:nvSpPr>
        <p:spPr bwMode="auto">
          <a:xfrm>
            <a:off x="1832418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0" name="Line 30"/>
          <p:cNvSpPr>
            <a:spLocks noChangeShapeType="1"/>
          </p:cNvSpPr>
          <p:nvPr/>
        </p:nvSpPr>
        <p:spPr bwMode="auto">
          <a:xfrm flipV="1">
            <a:off x="20574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1" name="Line 31"/>
          <p:cNvSpPr>
            <a:spLocks noChangeShapeType="1"/>
          </p:cNvSpPr>
          <p:nvPr/>
        </p:nvSpPr>
        <p:spPr bwMode="auto">
          <a:xfrm flipH="1" flipV="1">
            <a:off x="27432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2" name="Line 32"/>
          <p:cNvSpPr>
            <a:spLocks noChangeShapeType="1"/>
          </p:cNvSpPr>
          <p:nvPr/>
        </p:nvSpPr>
        <p:spPr bwMode="auto">
          <a:xfrm flipV="1">
            <a:off x="2687638" y="4623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3" name="Line 33"/>
          <p:cNvSpPr>
            <a:spLocks noChangeShapeType="1"/>
          </p:cNvSpPr>
          <p:nvPr/>
        </p:nvSpPr>
        <p:spPr bwMode="auto">
          <a:xfrm flipH="1" flipV="1">
            <a:off x="3352800" y="4639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4" name="Rectangle 34"/>
          <p:cNvSpPr>
            <a:spLocks noChangeArrowheads="1"/>
          </p:cNvSpPr>
          <p:nvPr/>
        </p:nvSpPr>
        <p:spPr bwMode="auto">
          <a:xfrm>
            <a:off x="3627881" y="5054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5" name="Rectangle 35"/>
          <p:cNvSpPr>
            <a:spLocks noChangeArrowheads="1"/>
          </p:cNvSpPr>
          <p:nvPr/>
        </p:nvSpPr>
        <p:spPr bwMode="auto">
          <a:xfrm>
            <a:off x="6066281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6" name="Rectangle 36"/>
          <p:cNvSpPr>
            <a:spLocks noChangeArrowheads="1"/>
          </p:cNvSpPr>
          <p:nvPr/>
        </p:nvSpPr>
        <p:spPr bwMode="auto">
          <a:xfrm>
            <a:off x="4880418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7" name="Line 37"/>
          <p:cNvSpPr>
            <a:spLocks noChangeShapeType="1"/>
          </p:cNvSpPr>
          <p:nvPr/>
        </p:nvSpPr>
        <p:spPr bwMode="auto">
          <a:xfrm flipV="1">
            <a:off x="51054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8" name="Line 38"/>
          <p:cNvSpPr>
            <a:spLocks noChangeShapeType="1"/>
          </p:cNvSpPr>
          <p:nvPr/>
        </p:nvSpPr>
        <p:spPr bwMode="auto">
          <a:xfrm flipH="1" flipV="1">
            <a:off x="57912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9" name="Line 39"/>
          <p:cNvSpPr>
            <a:spLocks noChangeShapeType="1"/>
          </p:cNvSpPr>
          <p:nvPr/>
        </p:nvSpPr>
        <p:spPr bwMode="auto">
          <a:xfrm flipV="1">
            <a:off x="5735638" y="4623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20" name="Line 40"/>
          <p:cNvSpPr>
            <a:spLocks noChangeShapeType="1"/>
          </p:cNvSpPr>
          <p:nvPr/>
        </p:nvSpPr>
        <p:spPr bwMode="auto">
          <a:xfrm flipH="1" flipV="1">
            <a:off x="6400800" y="4639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21" name="Rectangle 41"/>
          <p:cNvSpPr>
            <a:spLocks noChangeArrowheads="1"/>
          </p:cNvSpPr>
          <p:nvPr/>
        </p:nvSpPr>
        <p:spPr bwMode="auto">
          <a:xfrm>
            <a:off x="6675881" y="5054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22" name="AutoShape 42"/>
          <p:cNvSpPr>
            <a:spLocks noChangeArrowheads="1"/>
          </p:cNvSpPr>
          <p:nvPr/>
        </p:nvSpPr>
        <p:spPr bwMode="auto">
          <a:xfrm>
            <a:off x="4305301" y="4977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268397" y="4060393"/>
            <a:ext cx="8643938" cy="4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5719" tIns="35719" rIns="35719" bIns="35719" numCol="1" anchor="t" anchorCtr="0" compatLnSpc="1">
            <a:prstTxWarp prst="textNoShape">
              <a:avLst/>
            </a:prstTxWarp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Randomized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069701" y="2646744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584451" y="2675297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696447" y="2041731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30964" y="2659865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83952" y="199375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6940" y="1340768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15334" y="4308894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462346" y="495731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26367" y="495731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29125" y="4304328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68419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Query Optimization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812" dirty="0">
                <a:solidFill>
                  <a:schemeClr val="tx2"/>
                </a:solidFill>
              </a:rPr>
              <a:t>Cost  model</a:t>
            </a:r>
            <a:r>
              <a:rPr lang="en-US" sz="2812" b="1" dirty="0">
                <a:solidFill>
                  <a:schemeClr val="tx2"/>
                </a:solidFill>
              </a:rPr>
              <a:t> </a:t>
            </a:r>
            <a:endParaRPr lang="en-US" sz="2812" dirty="0">
              <a:solidFill>
                <a:schemeClr val="tx2"/>
              </a:solidFill>
            </a:endParaRPr>
          </a:p>
          <a:p>
            <a:pPr marL="819108" lvl="1" indent="-342882"/>
            <a:r>
              <a:rPr lang="en-US" sz="2812" dirty="0">
                <a:solidFill>
                  <a:schemeClr val="tx2"/>
                </a:solidFill>
              </a:rPr>
              <a:t>To estimate the cost of an execution plan, the cost model uses database statistics and organization information, such as relation cardinalities and partitioning, as with distributed query optimization.</a:t>
            </a:r>
          </a:p>
          <a:p>
            <a:pPr marL="819108" lvl="1" indent="-342882"/>
            <a:r>
              <a:rPr lang="en-US" sz="2812" dirty="0">
                <a:solidFill>
                  <a:schemeClr val="tx2"/>
                </a:solidFill>
              </a:rPr>
              <a:t>The total time of a plan can be computed by a formula that simply adds all CPU, I/O and communication cost components as in distributed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3460092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19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43773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023774"/>
          </a:xfrm>
        </p:spPr>
      </p:pic>
    </p:spTree>
    <p:extLst>
      <p:ext uri="{BB962C8B-B14F-4D97-AF65-F5344CB8AC3E}">
        <p14:creationId xmlns:p14="http://schemas.microsoft.com/office/powerpoint/2010/main" val="69242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0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788857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65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19028" y="1656928"/>
            <a:ext cx="8574941" cy="4759523"/>
          </a:xfrm>
        </p:spPr>
        <p:txBody>
          <a:bodyPr>
            <a:noAutofit/>
          </a:bodyPr>
          <a:lstStyle/>
          <a:p>
            <a:r>
              <a:rPr lang="en-US" sz="2250" dirty="0"/>
              <a:t>Good load balancing is crucial for the performance of a parallel system.</a:t>
            </a:r>
          </a:p>
          <a:p>
            <a:r>
              <a:rPr lang="en-US" sz="2250" dirty="0"/>
              <a:t>The response time of a set of parallel operators is that of the longest one.</a:t>
            </a:r>
          </a:p>
          <a:p>
            <a:r>
              <a:rPr lang="en-US" sz="2250" dirty="0"/>
              <a:t>Thus, minimizing the time of the longest one is important for minimizing response time. </a:t>
            </a:r>
          </a:p>
          <a:p>
            <a:r>
              <a:rPr lang="en-US" sz="2250" dirty="0"/>
              <a:t>Balancing the load of different queries among different nodes is also essential to maximize throughput.</a:t>
            </a:r>
          </a:p>
          <a:p>
            <a:r>
              <a:rPr lang="en-US" sz="2250" dirty="0"/>
              <a:t>Load balancing problems can appear with intra-operator parallelism (variation in partition size), namely data skew, and inter-operator parallelism (variation in the complexity of operators).</a:t>
            </a:r>
          </a:p>
        </p:txBody>
      </p:sp>
    </p:spTree>
    <p:extLst>
      <p:ext uri="{BB962C8B-B14F-4D97-AF65-F5344CB8AC3E}">
        <p14:creationId xmlns:p14="http://schemas.microsoft.com/office/powerpoint/2010/main" val="1476967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555667"/>
            <a:ext cx="8643938" cy="47595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50" dirty="0"/>
              <a:t>Initialization</a:t>
            </a:r>
          </a:p>
          <a:p>
            <a:r>
              <a:rPr lang="en-US" sz="2250" dirty="0"/>
              <a:t>Before the execution takes place, an initialization step is necessary. This first step is generally sequential. </a:t>
            </a:r>
          </a:p>
          <a:p>
            <a:r>
              <a:rPr lang="en-US" sz="2250" dirty="0"/>
              <a:t>It includes process (or thread) creation and initialization, communication initialization, etc. </a:t>
            </a:r>
          </a:p>
          <a:p>
            <a:r>
              <a:rPr lang="en-US" sz="2250" dirty="0"/>
              <a:t>The duration of this step is proportional to the degree of parallelism and can actually dominate the execution time of simple queries, e.g., a select query on a single relation. </a:t>
            </a:r>
          </a:p>
          <a:p>
            <a:r>
              <a:rPr lang="en-US" sz="2250" dirty="0"/>
              <a:t>Maximizing the degree of parallelism for an operator can hurt speed-up because of the overhead of initialization.</a:t>
            </a:r>
          </a:p>
          <a:p>
            <a:r>
              <a:rPr lang="en-US" sz="2250" dirty="0"/>
              <a:t>Thus, the degree of parallelism should be considered according to query complexity.</a:t>
            </a:r>
          </a:p>
          <a:p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77948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38872" y="1052736"/>
            <a:ext cx="8505945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50" dirty="0"/>
              <a:t>Interferences</a:t>
            </a:r>
          </a:p>
          <a:p>
            <a:r>
              <a:rPr lang="en-US" sz="2250" dirty="0"/>
              <a:t>A highly parallel execution can be slowed down by interference. Interference occurs when several processors simultaneously access the same resource, hardware or software.</a:t>
            </a:r>
          </a:p>
          <a:p>
            <a:r>
              <a:rPr lang="en-US" sz="2250" dirty="0"/>
              <a:t>A typical example of hardware interference is the contentions (conflicts) created on the bus of a shared-memory system. When the number of processors is increased, the number of conflicts on the bus increases, thus limiting the extensibility of shared-memory systems. </a:t>
            </a:r>
          </a:p>
          <a:p>
            <a:r>
              <a:rPr lang="en-US" sz="2250" dirty="0"/>
              <a:t>A solution to these interferences is to </a:t>
            </a:r>
            <a:r>
              <a:rPr lang="en-US" sz="2250" u="sng" dirty="0"/>
              <a:t>duplicate</a:t>
            </a:r>
            <a:r>
              <a:rPr lang="en-US" sz="2250" dirty="0"/>
              <a:t> shared resources. For instance, disk access interference can be eliminated by adding several disks and partitioning the relations.</a:t>
            </a:r>
          </a:p>
        </p:txBody>
      </p:sp>
    </p:spTree>
    <p:extLst>
      <p:ext uri="{BB962C8B-B14F-4D97-AF65-F5344CB8AC3E}">
        <p14:creationId xmlns:p14="http://schemas.microsoft.com/office/powerpoint/2010/main" val="95326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Objectives of Data Servers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20289" y="1750219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50000"/>
              </a:spcBef>
            </a:pPr>
            <a:r>
              <a:rPr lang="en-CA" sz="2531" dirty="0"/>
              <a:t>Avoid the shortcomings of the traditional DBMS approach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/>
              <a:t>Centralization of data and application management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/>
              <a:t>General-purpose OS (not DB-oriented)</a:t>
            </a:r>
          </a:p>
          <a:p>
            <a:pPr>
              <a:spcBef>
                <a:spcPct val="50000"/>
              </a:spcBef>
            </a:pPr>
            <a:r>
              <a:rPr lang="en-CA" sz="2531" dirty="0"/>
              <a:t>By separating the functions between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>
                <a:solidFill>
                  <a:srgbClr val="009999"/>
                </a:solidFill>
              </a:rPr>
              <a:t>Application server</a:t>
            </a:r>
            <a:r>
              <a:rPr lang="en-CA" sz="2531" dirty="0"/>
              <a:t>  (or host computer)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>
                <a:solidFill>
                  <a:srgbClr val="009999"/>
                </a:solidFill>
              </a:rPr>
              <a:t>Data server</a:t>
            </a:r>
            <a:r>
              <a:rPr lang="en-CA" sz="2531" i="1" dirty="0"/>
              <a:t> </a:t>
            </a:r>
            <a:r>
              <a:rPr lang="en-CA" sz="2531" dirty="0"/>
              <a:t>(or database computer)</a:t>
            </a:r>
          </a:p>
        </p:txBody>
      </p:sp>
    </p:spTree>
    <p:extLst>
      <p:ext uri="{BB962C8B-B14F-4D97-AF65-F5344CB8AC3E}">
        <p14:creationId xmlns:p14="http://schemas.microsoft.com/office/powerpoint/2010/main" val="1724257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69658" y="1412776"/>
            <a:ext cx="8100900" cy="4607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Interferences</a:t>
            </a:r>
          </a:p>
          <a:p>
            <a:r>
              <a:rPr lang="en-US" sz="2200" dirty="0"/>
              <a:t>Software interference occurs when several processors want to access shared data.</a:t>
            </a:r>
          </a:p>
          <a:p>
            <a:r>
              <a:rPr lang="en-US" sz="2200" dirty="0"/>
              <a:t>A general solution to software interference is to </a:t>
            </a:r>
            <a:r>
              <a:rPr lang="en-US" sz="2200" u="sng" dirty="0"/>
              <a:t>partition</a:t>
            </a:r>
            <a:r>
              <a:rPr lang="en-US" sz="2200" dirty="0"/>
              <a:t> the shared resource (data) into several independent resources (data). </a:t>
            </a:r>
          </a:p>
          <a:p>
            <a:r>
              <a:rPr lang="en-US" sz="2200" dirty="0"/>
              <a:t>Thus, two independent resources can be accessed in parallel, which reduces the probability of interference. </a:t>
            </a:r>
          </a:p>
          <a:p>
            <a:r>
              <a:rPr lang="en-US" sz="2200" dirty="0"/>
              <a:t>To further reduce interference on an independent resource (e.g., an index structure), </a:t>
            </a:r>
            <a:r>
              <a:rPr lang="en-US" sz="2200" u="sng" dirty="0"/>
              <a:t>replication</a:t>
            </a:r>
            <a:r>
              <a:rPr lang="en-US" sz="2200" dirty="0"/>
              <a:t> can be used. </a:t>
            </a:r>
          </a:p>
          <a:p>
            <a:r>
              <a:rPr lang="en-US" sz="2200" dirty="0"/>
              <a:t>Thus, access to replicated resources can also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559301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151531" cy="3428256"/>
          </a:xfrm>
        </p:spPr>
        <p:txBody>
          <a:bodyPr>
            <a:noAutofit/>
          </a:bodyPr>
          <a:lstStyle/>
          <a:p>
            <a:r>
              <a:rPr lang="en-US" sz="2531" dirty="0"/>
              <a:t>Problems arise for intra-operator parallelism with </a:t>
            </a:r>
            <a:r>
              <a:rPr lang="en-US" sz="2531" i="1" dirty="0"/>
              <a:t>skewed</a:t>
            </a:r>
            <a:r>
              <a:rPr lang="en-US" sz="2531" dirty="0"/>
              <a:t> data distributions</a:t>
            </a:r>
          </a:p>
          <a:p>
            <a:pPr lvl="1"/>
            <a:r>
              <a:rPr lang="en-US" sz="2531" dirty="0"/>
              <a:t>attribute data skew (AVS): inherent in the dataset (e.g., there are more citizens in Paris than in Waterloo)</a:t>
            </a:r>
          </a:p>
          <a:p>
            <a:pPr lvl="1"/>
            <a:r>
              <a:rPr lang="en-US" sz="2531" dirty="0"/>
              <a:t>tuple placement skew (TPS): introduced when the data are initially partitioned (e.g., with range partitioning)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2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0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30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Balancing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412776"/>
            <a:ext cx="8643938" cy="4392488"/>
          </a:xfrm>
        </p:spPr>
        <p:txBody>
          <a:bodyPr>
            <a:noAutofit/>
          </a:bodyPr>
          <a:lstStyle/>
          <a:p>
            <a:r>
              <a:rPr lang="en-US" dirty="0"/>
              <a:t>Problems arise for intra-operator parallelism with </a:t>
            </a:r>
            <a:r>
              <a:rPr lang="en-US" i="1" dirty="0"/>
              <a:t>skewed</a:t>
            </a:r>
            <a:r>
              <a:rPr lang="en-US" dirty="0"/>
              <a:t> data distributions</a:t>
            </a:r>
          </a:p>
          <a:p>
            <a:pPr lvl="1"/>
            <a:r>
              <a:rPr lang="en-US" sz="2400" dirty="0"/>
              <a:t>selectivity skew (SS): introduced when there is variation in the selectivity of select predicates on each node.</a:t>
            </a:r>
          </a:p>
          <a:p>
            <a:pPr lvl="1"/>
            <a:r>
              <a:rPr lang="en-US" sz="2400" dirty="0"/>
              <a:t>redistribution skew (RS): occurs in the redistribution step between two operators. It is similar to </a:t>
            </a:r>
            <a:r>
              <a:rPr lang="en-US" sz="2400" dirty="0" err="1"/>
              <a:t>TPS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join product skew (JPS): occurs because the join selectivity may vary between nodes.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sz="2400" dirty="0"/>
              <a:t>sophisticated parallel algorithms that deal with skew</a:t>
            </a:r>
          </a:p>
          <a:p>
            <a:pPr lvl="1"/>
            <a:r>
              <a:rPr lang="en-US" sz="2400" dirty="0"/>
              <a:t>dynamic processor allocation (at execution time)</a:t>
            </a:r>
          </a:p>
        </p:txBody>
      </p:sp>
    </p:spTree>
    <p:extLst>
      <p:ext uri="{BB962C8B-B14F-4D97-AF65-F5344CB8AC3E}">
        <p14:creationId xmlns:p14="http://schemas.microsoft.com/office/powerpoint/2010/main" val="555305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Skew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grpSp>
        <p:nvGrpSpPr>
          <p:cNvPr id="2" name="Group 64"/>
          <p:cNvGrpSpPr/>
          <p:nvPr/>
        </p:nvGrpSpPr>
        <p:grpSpPr>
          <a:xfrm>
            <a:off x="3098802" y="3222626"/>
            <a:ext cx="756979" cy="411163"/>
            <a:chOff x="3162299" y="3222625"/>
            <a:chExt cx="756979" cy="411163"/>
          </a:xfrm>
        </p:grpSpPr>
        <p:sp>
          <p:nvSpPr>
            <p:cNvPr id="76803" name="Oval 3"/>
            <p:cNvSpPr>
              <a:spLocks noChangeArrowheads="1"/>
            </p:cNvSpPr>
            <p:nvPr/>
          </p:nvSpPr>
          <p:spPr bwMode="auto">
            <a:xfrm>
              <a:off x="3162299" y="3222625"/>
              <a:ext cx="756979" cy="411163"/>
            </a:xfrm>
            <a:prstGeom prst="ellipse">
              <a:avLst/>
            </a:prstGeom>
            <a:solidFill>
              <a:schemeClr val="accent1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08" name="Rectangle 8"/>
            <p:cNvSpPr>
              <a:spLocks noChangeArrowheads="1"/>
            </p:cNvSpPr>
            <p:nvPr/>
          </p:nvSpPr>
          <p:spPr bwMode="auto">
            <a:xfrm>
              <a:off x="3167208" y="3291948"/>
              <a:ext cx="723848" cy="259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Join1 </a:t>
              </a:r>
              <a:endParaRPr lang="fr-FR" sz="1687" dirty="0">
                <a:latin typeface="Book Antiqua"/>
              </a:endParaRPr>
            </a:p>
          </p:txBody>
        </p:sp>
      </p:grp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5327651" y="2279651"/>
            <a:ext cx="804863" cy="531813"/>
          </a:xfrm>
          <a:prstGeom prst="rect">
            <a:avLst/>
          </a:prstGeom>
          <a:solidFill>
            <a:schemeClr val="folHlink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19" name="Rectangle 19"/>
          <p:cNvSpPr>
            <a:spLocks noChangeArrowheads="1"/>
          </p:cNvSpPr>
          <p:nvPr/>
        </p:nvSpPr>
        <p:spPr bwMode="auto">
          <a:xfrm>
            <a:off x="3154363" y="2486025"/>
            <a:ext cx="635000" cy="325438"/>
          </a:xfrm>
          <a:prstGeom prst="rect">
            <a:avLst/>
          </a:prstGeom>
          <a:solidFill>
            <a:srgbClr val="FF66FF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3157966" y="2542383"/>
            <a:ext cx="501740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chemeClr val="tx2"/>
                </a:solidFill>
                <a:latin typeface="Book Antiqua"/>
              </a:rPr>
              <a:t> Res1</a:t>
            </a:r>
          </a:p>
        </p:txBody>
      </p:sp>
      <p:sp>
        <p:nvSpPr>
          <p:cNvPr id="76841" name="Rectangle 41"/>
          <p:cNvSpPr>
            <a:spLocks noChangeArrowheads="1"/>
          </p:cNvSpPr>
          <p:nvPr/>
        </p:nvSpPr>
        <p:spPr bwMode="auto">
          <a:xfrm>
            <a:off x="5416185" y="2439195"/>
            <a:ext cx="501740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chemeClr val="tx2"/>
                </a:solidFill>
                <a:latin typeface="Book Antiqua"/>
              </a:rPr>
              <a:t> Res2</a:t>
            </a:r>
          </a:p>
        </p:txBody>
      </p:sp>
      <p:grpSp>
        <p:nvGrpSpPr>
          <p:cNvPr id="3" name="Group 65"/>
          <p:cNvGrpSpPr/>
          <p:nvPr/>
        </p:nvGrpSpPr>
        <p:grpSpPr>
          <a:xfrm>
            <a:off x="5368398" y="3205164"/>
            <a:ext cx="711200" cy="428625"/>
            <a:chOff x="5421313" y="3205163"/>
            <a:chExt cx="711200" cy="428625"/>
          </a:xfrm>
        </p:grpSpPr>
        <p:sp>
          <p:nvSpPr>
            <p:cNvPr id="76845" name="Oval 45"/>
            <p:cNvSpPr>
              <a:spLocks noChangeArrowheads="1"/>
            </p:cNvSpPr>
            <p:nvPr/>
          </p:nvSpPr>
          <p:spPr bwMode="auto">
            <a:xfrm>
              <a:off x="5421313" y="3205163"/>
              <a:ext cx="711200" cy="428625"/>
            </a:xfrm>
            <a:prstGeom prst="ellipse">
              <a:avLst/>
            </a:prstGeom>
            <a:solidFill>
              <a:schemeClr val="accent1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5533258" y="3277107"/>
              <a:ext cx="487313" cy="259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Join2</a:t>
              </a:r>
              <a:endParaRPr lang="fr-FR" sz="1687" dirty="0">
                <a:latin typeface="Book Antiqua"/>
              </a:endParaRPr>
            </a:p>
          </p:txBody>
        </p:sp>
      </p:grpSp>
      <p:sp>
        <p:nvSpPr>
          <p:cNvPr id="76887" name="Rectangle 87"/>
          <p:cNvSpPr>
            <a:spLocks noChangeArrowheads="1"/>
          </p:cNvSpPr>
          <p:nvPr/>
        </p:nvSpPr>
        <p:spPr bwMode="auto">
          <a:xfrm>
            <a:off x="1214311" y="32004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88" name="Rectangle 88"/>
          <p:cNvSpPr>
            <a:spLocks noChangeArrowheads="1"/>
          </p:cNvSpPr>
          <p:nvPr/>
        </p:nvSpPr>
        <p:spPr bwMode="auto">
          <a:xfrm>
            <a:off x="1219200" y="4708526"/>
            <a:ext cx="91440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89" name="Rectangle 89"/>
          <p:cNvSpPr>
            <a:spLocks noChangeArrowheads="1"/>
          </p:cNvSpPr>
          <p:nvPr/>
        </p:nvSpPr>
        <p:spPr bwMode="auto">
          <a:xfrm>
            <a:off x="7157911" y="32004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90" name="Rectangle 90"/>
          <p:cNvSpPr>
            <a:spLocks noChangeArrowheads="1"/>
          </p:cNvSpPr>
          <p:nvPr/>
        </p:nvSpPr>
        <p:spPr bwMode="auto">
          <a:xfrm>
            <a:off x="7157911" y="46482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91" name="Rectangle 91"/>
          <p:cNvSpPr>
            <a:spLocks noChangeArrowheads="1"/>
          </p:cNvSpPr>
          <p:nvPr/>
        </p:nvSpPr>
        <p:spPr bwMode="auto">
          <a:xfrm>
            <a:off x="3311799" y="2133601"/>
            <a:ext cx="310983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JPS</a:t>
            </a:r>
            <a:endParaRPr lang="fr-FR" sz="1617" dirty="0">
              <a:latin typeface="Book Antiqua"/>
            </a:endParaRPr>
          </a:p>
        </p:txBody>
      </p:sp>
      <p:sp>
        <p:nvSpPr>
          <p:cNvPr id="76892" name="Rectangle 92"/>
          <p:cNvSpPr>
            <a:spLocks noChangeArrowheads="1"/>
          </p:cNvSpPr>
          <p:nvPr/>
        </p:nvSpPr>
        <p:spPr bwMode="auto">
          <a:xfrm>
            <a:off x="5570811" y="1981201"/>
            <a:ext cx="310983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JPS</a:t>
            </a:r>
            <a:endParaRPr lang="fr-FR" sz="1617" dirty="0">
              <a:latin typeface="Book Antiqua"/>
            </a:endParaRPr>
          </a:p>
        </p:txBody>
      </p:sp>
      <p:sp>
        <p:nvSpPr>
          <p:cNvPr id="76893" name="Rectangle 93"/>
          <p:cNvSpPr>
            <a:spLocks noChangeArrowheads="1"/>
          </p:cNvSpPr>
          <p:nvPr/>
        </p:nvSpPr>
        <p:spPr bwMode="auto">
          <a:xfrm>
            <a:off x="3503253" y="4191001"/>
            <a:ext cx="545021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RS/SS</a:t>
            </a:r>
            <a:endParaRPr lang="fr-FR" sz="1617" dirty="0">
              <a:latin typeface="Book Antiqua"/>
            </a:endParaRPr>
          </a:p>
        </p:txBody>
      </p:sp>
      <p:sp>
        <p:nvSpPr>
          <p:cNvPr id="76894" name="Rectangle 94"/>
          <p:cNvSpPr>
            <a:spLocks noChangeArrowheads="1"/>
          </p:cNvSpPr>
          <p:nvPr/>
        </p:nvSpPr>
        <p:spPr bwMode="auto">
          <a:xfrm>
            <a:off x="5132028" y="4191001"/>
            <a:ext cx="545021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RS/SS</a:t>
            </a:r>
            <a:endParaRPr lang="fr-FR" sz="1617" dirty="0">
              <a:latin typeface="Book Antiqua"/>
            </a:endParaRPr>
          </a:p>
        </p:txBody>
      </p:sp>
      <p:grpSp>
        <p:nvGrpSpPr>
          <p:cNvPr id="4" name="Group 63"/>
          <p:cNvGrpSpPr/>
          <p:nvPr/>
        </p:nvGrpSpPr>
        <p:grpSpPr>
          <a:xfrm>
            <a:off x="3122010" y="4645562"/>
            <a:ext cx="797273" cy="411162"/>
            <a:chOff x="3122007" y="4645562"/>
            <a:chExt cx="797272" cy="411162"/>
          </a:xfrm>
        </p:grpSpPr>
        <p:sp>
          <p:nvSpPr>
            <p:cNvPr id="76825" name="Oval 25"/>
            <p:cNvSpPr>
              <a:spLocks noChangeArrowheads="1"/>
            </p:cNvSpPr>
            <p:nvPr/>
          </p:nvSpPr>
          <p:spPr bwMode="auto">
            <a:xfrm>
              <a:off x="3144579" y="4645562"/>
              <a:ext cx="774700" cy="411162"/>
            </a:xfrm>
            <a:prstGeom prst="ellipse">
              <a:avLst/>
            </a:prstGeom>
            <a:solidFill>
              <a:srgbClr val="EAEC5E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98" name="Text Box 98"/>
            <p:cNvSpPr txBox="1">
              <a:spLocks noChangeArrowheads="1"/>
            </p:cNvSpPr>
            <p:nvPr/>
          </p:nvSpPr>
          <p:spPr bwMode="auto">
            <a:xfrm>
              <a:off x="3122007" y="4675166"/>
              <a:ext cx="736098" cy="3519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prstTxWarp prst="textNoShape">
                <a:avLst/>
              </a:prstTxWarp>
              <a:spAutoFit/>
            </a:bodyPr>
            <a:lstStyle/>
            <a:p>
              <a:r>
                <a:rPr lang="en-US" sz="1687" dirty="0">
                  <a:solidFill>
                    <a:schemeClr val="tx2"/>
                  </a:solidFill>
                  <a:latin typeface="Book Antiqua"/>
                </a:rPr>
                <a:t>Scan1</a:t>
              </a:r>
            </a:p>
          </p:txBody>
        </p:sp>
      </p:grpSp>
      <p:grpSp>
        <p:nvGrpSpPr>
          <p:cNvPr id="5" name="Group 101"/>
          <p:cNvGrpSpPr>
            <a:grpSpLocks/>
          </p:cNvGrpSpPr>
          <p:nvPr/>
        </p:nvGrpSpPr>
        <p:grpSpPr bwMode="auto">
          <a:xfrm>
            <a:off x="1987551" y="3581400"/>
            <a:ext cx="679450" cy="654050"/>
            <a:chOff x="1972" y="2272"/>
            <a:chExt cx="428" cy="412"/>
          </a:xfrm>
        </p:grpSpPr>
        <p:sp>
          <p:nvSpPr>
            <p:cNvPr id="76902" name="Rectangle 10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03" name="Oval 10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04" name="Oval 10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2060830" y="3730626"/>
            <a:ext cx="536576" cy="327021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18" name="Rectangle 18"/>
          <p:cNvSpPr>
            <a:spLocks noChangeArrowheads="1"/>
          </p:cNvSpPr>
          <p:nvPr/>
        </p:nvSpPr>
        <p:spPr bwMode="auto">
          <a:xfrm>
            <a:off x="2215875" y="3757085"/>
            <a:ext cx="221214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87" dirty="0">
                <a:solidFill>
                  <a:srgbClr val="000000"/>
                </a:solidFill>
                <a:latin typeface="Book Antiqua"/>
              </a:rPr>
              <a:t>S2</a:t>
            </a:r>
            <a:endParaRPr lang="fr-FR" sz="1687" dirty="0">
              <a:latin typeface="Book Antiqua"/>
            </a:endParaRPr>
          </a:p>
        </p:txBody>
      </p:sp>
      <p:grpSp>
        <p:nvGrpSpPr>
          <p:cNvPr id="6" name="Group 111"/>
          <p:cNvGrpSpPr>
            <a:grpSpLocks/>
          </p:cNvGrpSpPr>
          <p:nvPr/>
        </p:nvGrpSpPr>
        <p:grpSpPr bwMode="auto">
          <a:xfrm>
            <a:off x="1981201" y="5060950"/>
            <a:ext cx="679450" cy="654050"/>
            <a:chOff x="1972" y="2272"/>
            <a:chExt cx="428" cy="412"/>
          </a:xfrm>
        </p:grpSpPr>
        <p:sp>
          <p:nvSpPr>
            <p:cNvPr id="76912" name="Rectangle 11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13" name="Oval 11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14" name="Oval 11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915" name="Rectangle 115"/>
          <p:cNvSpPr>
            <a:spLocks noChangeArrowheads="1"/>
          </p:cNvSpPr>
          <p:nvPr/>
        </p:nvSpPr>
        <p:spPr bwMode="auto">
          <a:xfrm>
            <a:off x="2187860" y="5229073"/>
            <a:ext cx="343571" cy="350458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16" name="Rectangle 116"/>
          <p:cNvSpPr>
            <a:spLocks noChangeArrowheads="1"/>
          </p:cNvSpPr>
          <p:nvPr/>
        </p:nvSpPr>
        <p:spPr bwMode="auto">
          <a:xfrm>
            <a:off x="2122751" y="5266264"/>
            <a:ext cx="424024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87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1687" dirty="0">
              <a:latin typeface="Book Antiqua"/>
            </a:endParaRPr>
          </a:p>
        </p:txBody>
      </p:sp>
      <p:grpSp>
        <p:nvGrpSpPr>
          <p:cNvPr id="7" name="Group 133"/>
          <p:cNvGrpSpPr>
            <a:grpSpLocks/>
          </p:cNvGrpSpPr>
          <p:nvPr/>
        </p:nvGrpSpPr>
        <p:grpSpPr bwMode="auto">
          <a:xfrm>
            <a:off x="6553201" y="3505200"/>
            <a:ext cx="679450" cy="654050"/>
            <a:chOff x="4128" y="2208"/>
            <a:chExt cx="428" cy="412"/>
          </a:xfrm>
        </p:grpSpPr>
        <p:grpSp>
          <p:nvGrpSpPr>
            <p:cNvPr id="8" name="Group 118"/>
            <p:cNvGrpSpPr>
              <a:grpSpLocks/>
            </p:cNvGrpSpPr>
            <p:nvPr/>
          </p:nvGrpSpPr>
          <p:grpSpPr bwMode="auto">
            <a:xfrm>
              <a:off x="4128" y="2208"/>
              <a:ext cx="428" cy="412"/>
              <a:chOff x="1972" y="2272"/>
              <a:chExt cx="428" cy="412"/>
            </a:xfrm>
          </p:grpSpPr>
          <p:sp>
            <p:nvSpPr>
              <p:cNvPr id="76919" name="Rectangle 119"/>
              <p:cNvSpPr>
                <a:spLocks noChangeArrowheads="1"/>
              </p:cNvSpPr>
              <p:nvPr/>
            </p:nvSpPr>
            <p:spPr bwMode="auto">
              <a:xfrm>
                <a:off x="1972" y="2308"/>
                <a:ext cx="428" cy="340"/>
              </a:xfrm>
              <a:prstGeom prst="rect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76920" name="Oval 120"/>
              <p:cNvSpPr>
                <a:spLocks noChangeArrowheads="1"/>
              </p:cNvSpPr>
              <p:nvPr/>
            </p:nvSpPr>
            <p:spPr bwMode="auto">
              <a:xfrm>
                <a:off x="1972" y="2620"/>
                <a:ext cx="424" cy="64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76921" name="Oval 121"/>
              <p:cNvSpPr>
                <a:spLocks noChangeArrowheads="1"/>
              </p:cNvSpPr>
              <p:nvPr/>
            </p:nvSpPr>
            <p:spPr bwMode="auto">
              <a:xfrm>
                <a:off x="1972" y="2272"/>
                <a:ext cx="424" cy="64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76922" name="Rectangle 122"/>
            <p:cNvSpPr>
              <a:spLocks noChangeArrowheads="1"/>
            </p:cNvSpPr>
            <p:nvPr/>
          </p:nvSpPr>
          <p:spPr bwMode="auto">
            <a:xfrm>
              <a:off x="4207" y="2302"/>
              <a:ext cx="269" cy="194"/>
            </a:xfrm>
            <a:prstGeom prst="rect">
              <a:avLst/>
            </a:prstGeom>
            <a:solidFill>
              <a:srgbClr val="FAFD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3" name="Rectangle 123"/>
            <p:cNvSpPr>
              <a:spLocks noChangeArrowheads="1"/>
            </p:cNvSpPr>
            <p:nvPr/>
          </p:nvSpPr>
          <p:spPr bwMode="auto">
            <a:xfrm>
              <a:off x="4254" y="2317"/>
              <a:ext cx="139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S1</a:t>
              </a:r>
              <a:endParaRPr lang="fr-FR" sz="1687" dirty="0">
                <a:latin typeface="Book Antiqua"/>
              </a:endParaRPr>
            </a:p>
          </p:txBody>
        </p: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553201" y="5027081"/>
            <a:ext cx="679450" cy="654050"/>
            <a:chOff x="1972" y="2272"/>
            <a:chExt cx="428" cy="412"/>
          </a:xfrm>
        </p:grpSpPr>
        <p:sp>
          <p:nvSpPr>
            <p:cNvPr id="76926" name="Rectangle 126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7" name="Oval 127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8" name="Oval 128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929" name="Rectangle 129"/>
          <p:cNvSpPr>
            <a:spLocks noChangeArrowheads="1"/>
          </p:cNvSpPr>
          <p:nvPr/>
        </p:nvSpPr>
        <p:spPr bwMode="auto">
          <a:xfrm>
            <a:off x="6678614" y="5176307"/>
            <a:ext cx="427038" cy="307975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0" name="Rectangle 130"/>
          <p:cNvSpPr>
            <a:spLocks noChangeArrowheads="1"/>
          </p:cNvSpPr>
          <p:nvPr/>
        </p:nvSpPr>
        <p:spPr bwMode="auto">
          <a:xfrm>
            <a:off x="6734161" y="5220758"/>
            <a:ext cx="251672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1687" dirty="0">
              <a:latin typeface="Book Antiqua"/>
            </a:endParaRPr>
          </a:p>
        </p:txBody>
      </p:sp>
      <p:sp>
        <p:nvSpPr>
          <p:cNvPr id="76934" name="Line 134"/>
          <p:cNvSpPr>
            <a:spLocks noChangeShapeType="1"/>
          </p:cNvSpPr>
          <p:nvPr/>
        </p:nvSpPr>
        <p:spPr bwMode="auto">
          <a:xfrm flipV="1">
            <a:off x="5730875" y="3657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5" name="Line 135"/>
          <p:cNvSpPr>
            <a:spLocks noChangeShapeType="1"/>
          </p:cNvSpPr>
          <p:nvPr/>
        </p:nvSpPr>
        <p:spPr bwMode="auto">
          <a:xfrm flipV="1">
            <a:off x="3471863" y="3657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6" name="Line 136"/>
          <p:cNvSpPr>
            <a:spLocks noChangeShapeType="1"/>
          </p:cNvSpPr>
          <p:nvPr/>
        </p:nvSpPr>
        <p:spPr bwMode="auto">
          <a:xfrm flipV="1">
            <a:off x="3505201" y="36576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7" name="Line 137"/>
          <p:cNvSpPr>
            <a:spLocks noChangeShapeType="1"/>
          </p:cNvSpPr>
          <p:nvPr/>
        </p:nvSpPr>
        <p:spPr bwMode="auto">
          <a:xfrm flipH="1" flipV="1">
            <a:off x="3581400" y="36576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8" name="Line 138"/>
          <p:cNvSpPr>
            <a:spLocks noChangeShapeType="1"/>
          </p:cNvSpPr>
          <p:nvPr/>
        </p:nvSpPr>
        <p:spPr bwMode="auto">
          <a:xfrm flipV="1">
            <a:off x="5715000" y="2819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9" name="Line 139"/>
          <p:cNvSpPr>
            <a:spLocks noChangeShapeType="1"/>
          </p:cNvSpPr>
          <p:nvPr/>
        </p:nvSpPr>
        <p:spPr bwMode="auto">
          <a:xfrm flipV="1">
            <a:off x="3467100" y="2819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0" name="Line 140"/>
          <p:cNvSpPr>
            <a:spLocks noChangeShapeType="1"/>
          </p:cNvSpPr>
          <p:nvPr/>
        </p:nvSpPr>
        <p:spPr bwMode="auto">
          <a:xfrm flipH="1" flipV="1">
            <a:off x="6019801" y="3505200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1" name="Line 141"/>
          <p:cNvSpPr>
            <a:spLocks noChangeShapeType="1"/>
          </p:cNvSpPr>
          <p:nvPr/>
        </p:nvSpPr>
        <p:spPr bwMode="auto">
          <a:xfrm flipV="1">
            <a:off x="2667000" y="4984750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2" name="Line 142"/>
          <p:cNvSpPr>
            <a:spLocks noChangeShapeType="1"/>
          </p:cNvSpPr>
          <p:nvPr/>
        </p:nvSpPr>
        <p:spPr bwMode="auto">
          <a:xfrm flipH="1" flipV="1">
            <a:off x="6019801" y="5027081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10" name="Group 62"/>
          <p:cNvGrpSpPr/>
          <p:nvPr/>
        </p:nvGrpSpPr>
        <p:grpSpPr>
          <a:xfrm>
            <a:off x="5426531" y="4637085"/>
            <a:ext cx="797273" cy="411162"/>
            <a:chOff x="4255351" y="3271838"/>
            <a:chExt cx="797272" cy="411162"/>
          </a:xfrm>
        </p:grpSpPr>
        <p:sp>
          <p:nvSpPr>
            <p:cNvPr id="62" name="Oval 25"/>
            <p:cNvSpPr>
              <a:spLocks noChangeArrowheads="1"/>
            </p:cNvSpPr>
            <p:nvPr/>
          </p:nvSpPr>
          <p:spPr bwMode="auto">
            <a:xfrm>
              <a:off x="4277923" y="3271838"/>
              <a:ext cx="774700" cy="411162"/>
            </a:xfrm>
            <a:prstGeom prst="ellipse">
              <a:avLst/>
            </a:prstGeom>
            <a:solidFill>
              <a:srgbClr val="EAEC5E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99" name="Text Box 99"/>
            <p:cNvSpPr txBox="1">
              <a:spLocks noChangeArrowheads="1"/>
            </p:cNvSpPr>
            <p:nvPr/>
          </p:nvSpPr>
          <p:spPr bwMode="auto">
            <a:xfrm>
              <a:off x="4255351" y="3301442"/>
              <a:ext cx="736098" cy="3519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 anchorCtr="0">
              <a:prstTxWarp prst="textNoShape">
                <a:avLst/>
              </a:prstTxWarp>
              <a:spAutoFit/>
            </a:bodyPr>
            <a:lstStyle/>
            <a:p>
              <a:r>
                <a:rPr lang="en-US" sz="1687" dirty="0">
                  <a:solidFill>
                    <a:schemeClr val="tx2"/>
                  </a:solidFill>
                  <a:latin typeface="Book Antiqua"/>
                </a:rPr>
                <a:t>Scan2</a:t>
              </a:r>
            </a:p>
          </p:txBody>
        </p:sp>
      </p:grpSp>
      <p:sp>
        <p:nvSpPr>
          <p:cNvPr id="61" name="Line 141"/>
          <p:cNvSpPr>
            <a:spLocks noChangeShapeType="1"/>
          </p:cNvSpPr>
          <p:nvPr/>
        </p:nvSpPr>
        <p:spPr bwMode="auto">
          <a:xfrm flipV="1">
            <a:off x="2597406" y="3530262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991381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in a DB Cluster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475878" y="1354038"/>
            <a:ext cx="4607387" cy="475952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Choose the node to execute  Q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round robin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The least loaded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Need to get load information</a:t>
            </a:r>
          </a:p>
          <a:p>
            <a:pPr>
              <a:lnSpc>
                <a:spcPct val="80000"/>
              </a:lnSpc>
            </a:pPr>
            <a:r>
              <a:rPr lang="en-US" sz="2200" dirty="0"/>
              <a:t>Fail over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In case a node N fails, N’s queries are taken over by another node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Requires a copy of N’s data or SD</a:t>
            </a:r>
          </a:p>
          <a:p>
            <a:pPr>
              <a:lnSpc>
                <a:spcPct val="80000"/>
              </a:lnSpc>
            </a:pPr>
            <a:r>
              <a:rPr lang="en-US" sz="2200" dirty="0"/>
              <a:t>In case of interference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Data of an overloaded node are replicated to another node</a:t>
            </a:r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819204" name="Rectangle 4"/>
          <p:cNvSpPr>
            <a:spLocks noChangeArrowheads="1"/>
          </p:cNvSpPr>
          <p:nvPr/>
        </p:nvSpPr>
        <p:spPr bwMode="auto">
          <a:xfrm>
            <a:off x="52752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819205" name="AutoShape 5"/>
          <p:cNvSpPr>
            <a:spLocks noChangeArrowheads="1"/>
          </p:cNvSpPr>
          <p:nvPr/>
        </p:nvSpPr>
        <p:spPr bwMode="auto">
          <a:xfrm>
            <a:off x="52752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6" name="Rectangle 6"/>
          <p:cNvSpPr>
            <a:spLocks noChangeArrowheads="1"/>
          </p:cNvSpPr>
          <p:nvPr/>
        </p:nvSpPr>
        <p:spPr bwMode="auto">
          <a:xfrm>
            <a:off x="61896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819207" name="AutoShape 7"/>
          <p:cNvSpPr>
            <a:spLocks noChangeArrowheads="1"/>
          </p:cNvSpPr>
          <p:nvPr/>
        </p:nvSpPr>
        <p:spPr bwMode="auto">
          <a:xfrm>
            <a:off x="61896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8" name="Line 8"/>
          <p:cNvSpPr>
            <a:spLocks noChangeShapeType="1"/>
          </p:cNvSpPr>
          <p:nvPr/>
        </p:nvSpPr>
        <p:spPr bwMode="auto">
          <a:xfrm flipH="1">
            <a:off x="5697538" y="4114800"/>
            <a:ext cx="633412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9" name="Line 9"/>
          <p:cNvSpPr>
            <a:spLocks noChangeShapeType="1"/>
          </p:cNvSpPr>
          <p:nvPr/>
        </p:nvSpPr>
        <p:spPr bwMode="auto">
          <a:xfrm>
            <a:off x="7245350" y="4114800"/>
            <a:ext cx="211138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0" name="Rectangle 10"/>
          <p:cNvSpPr>
            <a:spLocks noChangeArrowheads="1"/>
          </p:cNvSpPr>
          <p:nvPr/>
        </p:nvSpPr>
        <p:spPr bwMode="auto">
          <a:xfrm>
            <a:off x="6119813" y="3352800"/>
            <a:ext cx="1757362" cy="762000"/>
          </a:xfrm>
          <a:prstGeom prst="rect">
            <a:avLst/>
          </a:prstGeom>
          <a:solidFill>
            <a:srgbClr val="FDC3F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>
                <a:solidFill>
                  <a:schemeClr val="tx2"/>
                </a:solidFill>
                <a:latin typeface="Arial" pitchFamily="34" charset="0"/>
              </a:rPr>
              <a:t>Load balancing</a:t>
            </a:r>
          </a:p>
        </p:txBody>
      </p:sp>
      <p:sp>
        <p:nvSpPr>
          <p:cNvPr id="819211" name="Rectangle 11"/>
          <p:cNvSpPr>
            <a:spLocks noChangeArrowheads="1"/>
          </p:cNvSpPr>
          <p:nvPr/>
        </p:nvSpPr>
        <p:spPr bwMode="auto">
          <a:xfrm>
            <a:off x="71040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3</a:t>
            </a:r>
          </a:p>
        </p:txBody>
      </p:sp>
      <p:sp>
        <p:nvSpPr>
          <p:cNvPr id="819212" name="AutoShape 12"/>
          <p:cNvSpPr>
            <a:spLocks noChangeArrowheads="1"/>
          </p:cNvSpPr>
          <p:nvPr/>
        </p:nvSpPr>
        <p:spPr bwMode="auto">
          <a:xfrm>
            <a:off x="71040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3" name="Rectangle 13"/>
          <p:cNvSpPr>
            <a:spLocks noChangeArrowheads="1"/>
          </p:cNvSpPr>
          <p:nvPr/>
        </p:nvSpPr>
        <p:spPr bwMode="auto">
          <a:xfrm>
            <a:off x="80184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819214" name="AutoShape 14"/>
          <p:cNvSpPr>
            <a:spLocks noChangeArrowheads="1"/>
          </p:cNvSpPr>
          <p:nvPr/>
        </p:nvSpPr>
        <p:spPr bwMode="auto">
          <a:xfrm>
            <a:off x="80184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819215" name="Text Box 15"/>
          <p:cNvSpPr txBox="1">
            <a:spLocks noChangeArrowheads="1"/>
          </p:cNvSpPr>
          <p:nvPr/>
        </p:nvSpPr>
        <p:spPr bwMode="auto">
          <a:xfrm>
            <a:off x="6621037" y="1524001"/>
            <a:ext cx="563562" cy="13044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1439" tIns="45719" rIns="91439" bIns="45719">
            <a:spAutoFit/>
          </a:bodyPr>
          <a:lstStyle/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4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3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2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1</a:t>
            </a:r>
            <a:endParaRPr lang="en-US" sz="1969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819216" name="Line 16"/>
          <p:cNvSpPr>
            <a:spLocks noChangeShapeType="1"/>
          </p:cNvSpPr>
          <p:nvPr/>
        </p:nvSpPr>
        <p:spPr bwMode="auto">
          <a:xfrm>
            <a:off x="6681788" y="167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7" name="Line 17"/>
          <p:cNvSpPr>
            <a:spLocks noChangeShapeType="1"/>
          </p:cNvSpPr>
          <p:nvPr/>
        </p:nvSpPr>
        <p:spPr bwMode="auto">
          <a:xfrm>
            <a:off x="6681789" y="2819400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8" name="Line 18"/>
          <p:cNvSpPr>
            <a:spLocks noChangeShapeType="1"/>
          </p:cNvSpPr>
          <p:nvPr/>
        </p:nvSpPr>
        <p:spPr bwMode="auto">
          <a:xfrm>
            <a:off x="7104063" y="167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9" name="Line 19"/>
          <p:cNvSpPr>
            <a:spLocks noChangeShapeType="1"/>
          </p:cNvSpPr>
          <p:nvPr/>
        </p:nvSpPr>
        <p:spPr bwMode="auto">
          <a:xfrm>
            <a:off x="6892925" y="28956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20" name="Line 20"/>
          <p:cNvSpPr>
            <a:spLocks noChangeShapeType="1"/>
          </p:cNvSpPr>
          <p:nvPr/>
        </p:nvSpPr>
        <p:spPr bwMode="auto">
          <a:xfrm>
            <a:off x="7667626" y="4114800"/>
            <a:ext cx="703263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21" name="Line 21"/>
          <p:cNvSpPr>
            <a:spLocks noChangeShapeType="1"/>
          </p:cNvSpPr>
          <p:nvPr/>
        </p:nvSpPr>
        <p:spPr bwMode="auto">
          <a:xfrm flipH="1">
            <a:off x="6542089" y="4114800"/>
            <a:ext cx="280987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77513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631342"/>
          </a:xfrm>
        </p:spPr>
      </p:pic>
    </p:spTree>
    <p:extLst>
      <p:ext uri="{BB962C8B-B14F-4D97-AF65-F5344CB8AC3E}">
        <p14:creationId xmlns:p14="http://schemas.microsoft.com/office/powerpoint/2010/main" val="4003821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0"/>
            <a:ext cx="8643937" cy="6858000"/>
          </a:xfrm>
        </p:spPr>
      </p:pic>
    </p:spTree>
    <p:extLst>
      <p:ext uri="{BB962C8B-B14F-4D97-AF65-F5344CB8AC3E}">
        <p14:creationId xmlns:p14="http://schemas.microsoft.com/office/powerpoint/2010/main" val="2107036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3"/>
          <a:stretch/>
        </p:blipFill>
        <p:spPr>
          <a:xfrm>
            <a:off x="-762581" y="-19423"/>
            <a:ext cx="8574941" cy="6877424"/>
          </a:xfrm>
        </p:spPr>
      </p:pic>
      <p:sp>
        <p:nvSpPr>
          <p:cNvPr id="3" name="TextBox 2"/>
          <p:cNvSpPr txBox="1"/>
          <p:nvPr/>
        </p:nvSpPr>
        <p:spPr>
          <a:xfrm>
            <a:off x="6732240" y="3068960"/>
            <a:ext cx="2160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Partition tuning : Apply Different hash function </a:t>
            </a:r>
          </a:p>
          <a:p>
            <a:r>
              <a:rPr lang="en-US" sz="2000" dirty="0"/>
              <a:t>to partition more, and Bin packing</a:t>
            </a:r>
          </a:p>
        </p:txBody>
      </p:sp>
    </p:spTree>
    <p:extLst>
      <p:ext uri="{BB962C8B-B14F-4D97-AF65-F5344CB8AC3E}">
        <p14:creationId xmlns:p14="http://schemas.microsoft.com/office/powerpoint/2010/main" val="16130683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738" name="Rectangle 2">
            <a:extLst>
              <a:ext uri="{FF2B5EF4-FFF2-40B4-BE49-F238E27FC236}">
                <a16:creationId xmlns:a16="http://schemas.microsoft.com/office/drawing/2014/main" id="{A64407A5-3422-47CC-AE05-E768729C8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 Packing</a:t>
            </a:r>
          </a:p>
        </p:txBody>
      </p:sp>
      <p:sp>
        <p:nvSpPr>
          <p:cNvPr id="1652739" name="Rectangle 3">
            <a:extLst>
              <a:ext uri="{FF2B5EF4-FFF2-40B4-BE49-F238E27FC236}">
                <a16:creationId xmlns:a16="http://schemas.microsoft.com/office/drawing/2014/main" id="{925F44E3-77BE-4A59-8882-A50BD3AF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1480" y="1539527"/>
            <a:ext cx="8229600" cy="2447181"/>
          </a:xfrm>
        </p:spPr>
        <p:txBody>
          <a:bodyPr/>
          <a:lstStyle/>
          <a:p>
            <a:pPr marL="457200" indent="-457200"/>
            <a:r>
              <a:rPr lang="en-US" altLang="en-US" dirty="0"/>
              <a:t>Greedy strategy #1 “</a:t>
            </a:r>
            <a:r>
              <a:rPr lang="en-US" altLang="en-US" b="1" u="sng" dirty="0">
                <a:solidFill>
                  <a:srgbClr val="0000FF"/>
                </a:solidFill>
              </a:rPr>
              <a:t>First Fit</a:t>
            </a:r>
            <a:r>
              <a:rPr lang="en-US" altLang="en-US" dirty="0"/>
              <a:t>”:</a:t>
            </a:r>
          </a:p>
          <a:p>
            <a:pPr marL="838200" lvl="1" indent="-381000">
              <a:buFont typeface="Monotype Sorts" pitchFamily="2" charset="2"/>
              <a:buAutoNum type="arabicPeriod"/>
            </a:pPr>
            <a:r>
              <a:rPr lang="en-US" altLang="en-US" sz="2400" dirty="0"/>
              <a:t>Place each item in </a:t>
            </a:r>
            <a:r>
              <a:rPr lang="en-US" altLang="en-US" sz="2400" u="sng" dirty="0">
                <a:solidFill>
                  <a:srgbClr val="0000FF"/>
                </a:solidFill>
              </a:rPr>
              <a:t>first bin large enough to hold it</a:t>
            </a:r>
          </a:p>
          <a:p>
            <a:pPr marL="838200" lvl="1" indent="-381000">
              <a:buFont typeface="Monotype Sorts" pitchFamily="2" charset="2"/>
              <a:buAutoNum type="arabicPeriod"/>
            </a:pPr>
            <a:r>
              <a:rPr lang="en-US" altLang="en-US" sz="2400" dirty="0"/>
              <a:t>If no such bin exists, get a new bin</a:t>
            </a:r>
          </a:p>
          <a:p>
            <a:pPr marL="457200" indent="-457200"/>
            <a:r>
              <a:rPr lang="en-US" altLang="en-US" b="1" dirty="0">
                <a:solidFill>
                  <a:srgbClr val="0000FF"/>
                </a:solidFill>
              </a:rPr>
              <a:t>Example</a:t>
            </a:r>
            <a:r>
              <a:rPr lang="en-US" altLang="en-US" dirty="0"/>
              <a:t>: Items = 0.5, 0.2, 0.7, 0.8, 0.4, 0.1, 0.3</a:t>
            </a:r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652740" name="Group 4">
            <a:extLst>
              <a:ext uri="{FF2B5EF4-FFF2-40B4-BE49-F238E27FC236}">
                <a16:creationId xmlns:a16="http://schemas.microsoft.com/office/drawing/2014/main" id="{D2B0AA5E-4825-4CFD-A38F-A09814159C60}"/>
              </a:ext>
            </a:extLst>
          </p:cNvPr>
          <p:cNvGrpSpPr>
            <a:grpSpLocks/>
          </p:cNvGrpSpPr>
          <p:nvPr/>
        </p:nvGrpSpPr>
        <p:grpSpPr bwMode="auto">
          <a:xfrm>
            <a:off x="1619672" y="4293096"/>
            <a:ext cx="5705475" cy="1484312"/>
            <a:chOff x="1515" y="2162"/>
            <a:chExt cx="3594" cy="935"/>
          </a:xfrm>
        </p:grpSpPr>
        <p:sp>
          <p:nvSpPr>
            <p:cNvPr id="1652741" name="Rectangle 5">
              <a:extLst>
                <a:ext uri="{FF2B5EF4-FFF2-40B4-BE49-F238E27FC236}">
                  <a16:creationId xmlns:a16="http://schemas.microsoft.com/office/drawing/2014/main" id="{3FB3D08B-C8CF-4761-83B3-D582230D9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169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42" name="Rectangle 6">
              <a:extLst>
                <a:ext uri="{FF2B5EF4-FFF2-40B4-BE49-F238E27FC236}">
                  <a16:creationId xmlns:a16="http://schemas.microsoft.com/office/drawing/2014/main" id="{BEFA5C58-3D28-4EB3-AA6D-9F70B5750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" y="2167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43" name="Rectangle 7">
              <a:extLst>
                <a:ext uri="{FF2B5EF4-FFF2-40B4-BE49-F238E27FC236}">
                  <a16:creationId xmlns:a16="http://schemas.microsoft.com/office/drawing/2014/main" id="{2BF42DA7-772F-4800-90E7-0ECADFF70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" y="2162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652744" name="Text Box 8">
              <a:extLst>
                <a:ext uri="{FF2B5EF4-FFF2-40B4-BE49-F238E27FC236}">
                  <a16:creationId xmlns:a16="http://schemas.microsoft.com/office/drawing/2014/main" id="{A70935A6-5A44-4C8E-8736-6BE07AAF2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498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652745" name="Text Box 9">
              <a:extLst>
                <a:ext uri="{FF2B5EF4-FFF2-40B4-BE49-F238E27FC236}">
                  <a16:creationId xmlns:a16="http://schemas.microsoft.com/office/drawing/2014/main" id="{2FDF10B6-B159-41BD-BB4F-81BE765FD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744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652746" name="Text Box 10">
              <a:extLst>
                <a:ext uri="{FF2B5EF4-FFF2-40B4-BE49-F238E27FC236}">
                  <a16:creationId xmlns:a16="http://schemas.microsoft.com/office/drawing/2014/main" id="{7DEBB3F5-4D82-4348-8DC2-8E1EA6188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" y="267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0.7</a:t>
              </a:r>
            </a:p>
          </p:txBody>
        </p:sp>
        <p:sp>
          <p:nvSpPr>
            <p:cNvPr id="1652747" name="Text Box 11">
              <a:extLst>
                <a:ext uri="{FF2B5EF4-FFF2-40B4-BE49-F238E27FC236}">
                  <a16:creationId xmlns:a16="http://schemas.microsoft.com/office/drawing/2014/main" id="{03C86D7C-5581-4C68-BDB2-98FC16ADA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6" y="265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652748" name="Text Box 12">
              <a:extLst>
                <a:ext uri="{FF2B5EF4-FFF2-40B4-BE49-F238E27FC236}">
                  <a16:creationId xmlns:a16="http://schemas.microsoft.com/office/drawing/2014/main" id="{62DC41F9-7605-4CFE-A136-E2B3BFE46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" y="2263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0.1</a:t>
              </a:r>
            </a:p>
          </p:txBody>
        </p:sp>
        <p:sp>
          <p:nvSpPr>
            <p:cNvPr id="1652749" name="Rectangle 13">
              <a:extLst>
                <a:ext uri="{FF2B5EF4-FFF2-40B4-BE49-F238E27FC236}">
                  <a16:creationId xmlns:a16="http://schemas.microsoft.com/office/drawing/2014/main" id="{21919C40-A783-4D1E-BA06-36B3E338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184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50" name="Text Box 14">
              <a:extLst>
                <a:ext uri="{FF2B5EF4-FFF2-40B4-BE49-F238E27FC236}">
                  <a16:creationId xmlns:a16="http://schemas.microsoft.com/office/drawing/2014/main" id="{F684A1BE-A676-42C9-957A-DF15338AD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7" y="268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652751" name="Text Box 15">
              <a:extLst>
                <a:ext uri="{FF2B5EF4-FFF2-40B4-BE49-F238E27FC236}">
                  <a16:creationId xmlns:a16="http://schemas.microsoft.com/office/drawing/2014/main" id="{FDB3F1FB-1E5F-44A8-8062-D3D16A8C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2244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0.3</a:t>
              </a:r>
            </a:p>
          </p:txBody>
        </p:sp>
        <p:sp>
          <p:nvSpPr>
            <p:cNvPr id="1652752" name="Text Box 16">
              <a:extLst>
                <a:ext uri="{FF2B5EF4-FFF2-40B4-BE49-F238E27FC236}">
                  <a16:creationId xmlns:a16="http://schemas.microsoft.com/office/drawing/2014/main" id="{B30F8214-B612-4F1E-B3AA-80308F0F0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" y="2329"/>
              <a:ext cx="11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solidFill>
                    <a:srgbClr val="0000FF"/>
                  </a:solidFill>
                  <a:latin typeface="Times New Roman" panose="02020603050405020304" pitchFamily="18" charset="0"/>
                </a:rPr>
                <a:t>Uses 4 bins</a:t>
              </a:r>
            </a:p>
            <a:p>
              <a:r>
                <a:rPr lang="en-US" altLang="en-US" i="0" u="none">
                  <a:solidFill>
                    <a:srgbClr val="0000FF"/>
                  </a:solidFill>
                  <a:latin typeface="Times New Roman" panose="02020603050405020304" pitchFamily="18" charset="0"/>
                </a:rPr>
                <a:t>Not optimal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>
            <a:extLst>
              <a:ext uri="{FF2B5EF4-FFF2-40B4-BE49-F238E27FC236}">
                <a16:creationId xmlns:a16="http://schemas.microsoft.com/office/drawing/2014/main" id="{E28AAF1D-A769-40F0-A031-1B2B9B861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 Packing</a:t>
            </a:r>
          </a:p>
        </p:txBody>
      </p:sp>
      <p:sp>
        <p:nvSpPr>
          <p:cNvPr id="1653763" name="Rectangle 3">
            <a:extLst>
              <a:ext uri="{FF2B5EF4-FFF2-40B4-BE49-F238E27FC236}">
                <a16:creationId xmlns:a16="http://schemas.microsoft.com/office/drawing/2014/main" id="{74DEE3C9-1027-401B-9105-EECEE553E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313" y="1624013"/>
            <a:ext cx="8004175" cy="458152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Greedy strategy #2 “</a:t>
            </a:r>
            <a:r>
              <a:rPr lang="en-US" altLang="en-US" u="sng" dirty="0">
                <a:solidFill>
                  <a:srgbClr val="0000FF"/>
                </a:solidFill>
              </a:rPr>
              <a:t>First Fit Decreasing</a:t>
            </a:r>
            <a:r>
              <a:rPr lang="en-US" altLang="en-US" dirty="0"/>
              <a:t>”:</a:t>
            </a:r>
          </a:p>
          <a:p>
            <a:pPr marL="838200" lvl="1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rgbClr val="0000FF"/>
                </a:solidFill>
              </a:rPr>
              <a:t>Sort items</a:t>
            </a:r>
            <a:r>
              <a:rPr lang="en-US" altLang="en-US" sz="2400" dirty="0"/>
              <a:t> according to </a:t>
            </a:r>
            <a:r>
              <a:rPr lang="en-US" altLang="en-US" sz="2400" i="1" dirty="0">
                <a:solidFill>
                  <a:srgbClr val="0000FF"/>
                </a:solidFill>
              </a:rPr>
              <a:t>decreasing size</a:t>
            </a:r>
          </a:p>
          <a:p>
            <a:pPr marL="838200" lvl="1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/>
              <a:t>Place each item in </a:t>
            </a:r>
            <a:r>
              <a:rPr lang="en-US" altLang="en-US" sz="2400" u="sng" dirty="0">
                <a:solidFill>
                  <a:srgbClr val="0000FF"/>
                </a:solidFill>
              </a:rPr>
              <a:t>first bin large enough to hold it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b="1" dirty="0">
                <a:solidFill>
                  <a:srgbClr val="0000FF"/>
                </a:solidFill>
              </a:rPr>
              <a:t>Example</a:t>
            </a:r>
            <a:r>
              <a:rPr lang="en-US" altLang="en-US" dirty="0"/>
              <a:t>: Items = 0.5, 0.2, 0.7, 0.8, 0.4, 0.1, 0.3</a:t>
            </a:r>
          </a:p>
          <a:p>
            <a:pPr marL="1257300" lvl="3" indent="0">
              <a:lnSpc>
                <a:spcPct val="90000"/>
              </a:lnSpc>
              <a:buNone/>
            </a:pPr>
            <a:r>
              <a:rPr lang="en-US" altLang="en-US" sz="2400" dirty="0"/>
              <a:t>		= 0.8, 0.7, 0.5, 0.4, 0.3, 0.2, 0.1</a:t>
            </a:r>
          </a:p>
          <a:p>
            <a:pPr marL="457200" indent="-457200">
              <a:lnSpc>
                <a:spcPct val="90000"/>
              </a:lnSpc>
            </a:pPr>
            <a:endParaRPr lang="en-US" altLang="en-US" dirty="0"/>
          </a:p>
          <a:p>
            <a:pPr marL="457200" indent="-457200"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</p:txBody>
      </p:sp>
      <p:grpSp>
        <p:nvGrpSpPr>
          <p:cNvPr id="1653764" name="Group 4">
            <a:extLst>
              <a:ext uri="{FF2B5EF4-FFF2-40B4-BE49-F238E27FC236}">
                <a16:creationId xmlns:a16="http://schemas.microsoft.com/office/drawing/2014/main" id="{96A37905-0109-4D1C-B2FE-48C9EA531A14}"/>
              </a:ext>
            </a:extLst>
          </p:cNvPr>
          <p:cNvGrpSpPr>
            <a:grpSpLocks/>
          </p:cNvGrpSpPr>
          <p:nvPr/>
        </p:nvGrpSpPr>
        <p:grpSpPr bwMode="auto">
          <a:xfrm>
            <a:off x="1637506" y="4149080"/>
            <a:ext cx="5919788" cy="1460500"/>
            <a:chOff x="1390" y="2109"/>
            <a:chExt cx="3729" cy="920"/>
          </a:xfrm>
        </p:grpSpPr>
        <p:sp>
          <p:nvSpPr>
            <p:cNvPr id="1653765" name="Rectangle 5">
              <a:extLst>
                <a:ext uri="{FF2B5EF4-FFF2-40B4-BE49-F238E27FC236}">
                  <a16:creationId xmlns:a16="http://schemas.microsoft.com/office/drawing/2014/main" id="{B9A10731-6E02-4E53-96C0-0601EB32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" y="2116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766" name="Rectangle 6">
              <a:extLst>
                <a:ext uri="{FF2B5EF4-FFF2-40B4-BE49-F238E27FC236}">
                  <a16:creationId xmlns:a16="http://schemas.microsoft.com/office/drawing/2014/main" id="{B7C4202A-9830-4B9F-83B1-EFC95ADA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2114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767" name="Rectangle 7">
              <a:extLst>
                <a:ext uri="{FF2B5EF4-FFF2-40B4-BE49-F238E27FC236}">
                  <a16:creationId xmlns:a16="http://schemas.microsoft.com/office/drawing/2014/main" id="{6D890D1B-FB6B-4945-A8F4-7F02189B8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109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653768" name="Text Box 8">
              <a:extLst>
                <a:ext uri="{FF2B5EF4-FFF2-40B4-BE49-F238E27FC236}">
                  <a16:creationId xmlns:a16="http://schemas.microsoft.com/office/drawing/2014/main" id="{4465714E-8430-43C5-A421-2DC7D5F07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2259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653769" name="Text Box 9">
              <a:extLst>
                <a:ext uri="{FF2B5EF4-FFF2-40B4-BE49-F238E27FC236}">
                  <a16:creationId xmlns:a16="http://schemas.microsoft.com/office/drawing/2014/main" id="{16387BDC-22F8-4CC9-9739-7897CCD31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265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653770" name="Text Box 10">
              <a:extLst>
                <a:ext uri="{FF2B5EF4-FFF2-40B4-BE49-F238E27FC236}">
                  <a16:creationId xmlns:a16="http://schemas.microsoft.com/office/drawing/2014/main" id="{FA3B24AC-09C3-4D90-9F32-D9E519157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" y="262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0.7</a:t>
              </a:r>
            </a:p>
          </p:txBody>
        </p:sp>
        <p:sp>
          <p:nvSpPr>
            <p:cNvPr id="1653771" name="Text Box 11">
              <a:extLst>
                <a:ext uri="{FF2B5EF4-FFF2-40B4-BE49-F238E27FC236}">
                  <a16:creationId xmlns:a16="http://schemas.microsoft.com/office/drawing/2014/main" id="{4E5015E2-926D-4A18-A192-A636D32A4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268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653772" name="Text Box 12">
              <a:extLst>
                <a:ext uri="{FF2B5EF4-FFF2-40B4-BE49-F238E27FC236}">
                  <a16:creationId xmlns:a16="http://schemas.microsoft.com/office/drawing/2014/main" id="{F0ABF247-7825-4DD5-8940-4AE1D1FE4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" y="242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653773" name="Text Box 13">
              <a:extLst>
                <a:ext uri="{FF2B5EF4-FFF2-40B4-BE49-F238E27FC236}">
                  <a16:creationId xmlns:a16="http://schemas.microsoft.com/office/drawing/2014/main" id="{DBF18811-2CD4-453D-B8C4-F471D0A5C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6" y="2253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0.3</a:t>
              </a:r>
            </a:p>
          </p:txBody>
        </p:sp>
        <p:sp>
          <p:nvSpPr>
            <p:cNvPr id="1653774" name="Text Box 14">
              <a:extLst>
                <a:ext uri="{FF2B5EF4-FFF2-40B4-BE49-F238E27FC236}">
                  <a16:creationId xmlns:a16="http://schemas.microsoft.com/office/drawing/2014/main" id="{FAF3F0E9-00BF-4CB9-9537-EEE1EF4A4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" y="2158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0.1</a:t>
              </a:r>
            </a:p>
          </p:txBody>
        </p:sp>
        <p:sp>
          <p:nvSpPr>
            <p:cNvPr id="1653775" name="Text Box 15">
              <a:extLst>
                <a:ext uri="{FF2B5EF4-FFF2-40B4-BE49-F238E27FC236}">
                  <a16:creationId xmlns:a16="http://schemas.microsoft.com/office/drawing/2014/main" id="{0DC3FCC2-E114-449B-8BFF-FC9F08956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" y="2215"/>
              <a:ext cx="184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Uses 3 bins</a:t>
              </a:r>
            </a:p>
            <a:p>
              <a:r>
                <a:rPr lang="en-US" altLang="en-US" i="0" u="none">
                  <a:latin typeface="Times New Roman" panose="02020603050405020304" pitchFamily="18" charset="0"/>
                </a:rPr>
                <a:t>Optimal in this case</a:t>
              </a:r>
            </a:p>
            <a:p>
              <a:r>
                <a:rPr lang="en-US" altLang="en-US" i="0" u="none">
                  <a:latin typeface="Times New Roman" panose="02020603050405020304" pitchFamily="18" charset="0"/>
                </a:rPr>
                <a:t>Not optimal in general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Data Server Approach: Assessment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60600" y="1268760"/>
            <a:ext cx="841412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Advantages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Integrated data control by the server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Increased performance by dedicated system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Can better exploit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Fits well in distributed environments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Potential problems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Communication overhead between application and data server</a:t>
            </a:r>
          </a:p>
          <a:p>
            <a:pPr lvl="2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High-level interface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High cost with mainframe servers</a:t>
            </a:r>
          </a:p>
        </p:txBody>
      </p:sp>
    </p:spTree>
    <p:extLst>
      <p:ext uri="{BB962C8B-B14F-4D97-AF65-F5344CB8AC3E}">
        <p14:creationId xmlns:p14="http://schemas.microsoft.com/office/powerpoint/2010/main" val="3024119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08"/>
            <a:ext cx="9289466" cy="6857292"/>
          </a:xfrm>
        </p:spPr>
      </p:pic>
    </p:spTree>
    <p:extLst>
      <p:ext uri="{BB962C8B-B14F-4D97-AF65-F5344CB8AC3E}">
        <p14:creationId xmlns:p14="http://schemas.microsoft.com/office/powerpoint/2010/main" val="3430178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9854592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973144"/>
          </a:xfrm>
        </p:spPr>
      </p:pic>
    </p:spTree>
    <p:extLst>
      <p:ext uri="{BB962C8B-B14F-4D97-AF65-F5344CB8AC3E}">
        <p14:creationId xmlns:p14="http://schemas.microsoft.com/office/powerpoint/2010/main" val="226810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838416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" b="23617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375760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033547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5628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107215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6694079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401478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1AA6435C-28F2-C941-8311-EE08610FCB39}" vid="{FD4022B5-BADD-D345-B79C-9EAFC5BFF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4128</TotalTime>
  <Words>7991</Words>
  <Application>Microsoft Macintosh PowerPoint</Application>
  <PresentationFormat>On-screen Show (4:3)</PresentationFormat>
  <Paragraphs>1054</Paragraphs>
  <Slides>123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MS PGothic</vt:lpstr>
      <vt:lpstr>Arial</vt:lpstr>
      <vt:lpstr>Book Antiqua</vt:lpstr>
      <vt:lpstr>BwqvrxVglbtmTimes-Roman</vt:lpstr>
      <vt:lpstr>Calibri</vt:lpstr>
      <vt:lpstr>Colonna MT</vt:lpstr>
      <vt:lpstr>Monotype Sorts</vt:lpstr>
      <vt:lpstr>StarSymbol</vt:lpstr>
      <vt:lpstr>Symbol</vt:lpstr>
      <vt:lpstr>Times New Roman</vt:lpstr>
      <vt:lpstr>VknxbbSpscfwMTMI</vt:lpstr>
      <vt:lpstr>Wingdings</vt:lpstr>
      <vt:lpstr>Office Theme</vt:lpstr>
      <vt:lpstr>Principles of Distributed Database Systems</vt:lpstr>
      <vt:lpstr>Parallel Database Systems</vt:lpstr>
      <vt:lpstr>The Database Problem</vt:lpstr>
      <vt:lpstr>The Solution</vt:lpstr>
      <vt:lpstr>PowerPoint Presentation</vt:lpstr>
      <vt:lpstr>Multiprocessor Objectives</vt:lpstr>
      <vt:lpstr>Data Server Architecture</vt:lpstr>
      <vt:lpstr>Objectives of Data Servers</vt:lpstr>
      <vt:lpstr>Data Server Approach: Assessment</vt:lpstr>
      <vt:lpstr>Parallel DBMS</vt:lpstr>
      <vt:lpstr>Parallel DBMS</vt:lpstr>
      <vt:lpstr>Parallel DBMS</vt:lpstr>
      <vt:lpstr>Parallel DBMS - Objectives</vt:lpstr>
      <vt:lpstr>Data-based Parallelism</vt:lpstr>
      <vt:lpstr>PowerPoint Presentation</vt:lpstr>
      <vt:lpstr>Parallel System Architectures</vt:lpstr>
      <vt:lpstr>Shared-Memory</vt:lpstr>
      <vt:lpstr>Shared-Disk</vt:lpstr>
      <vt:lpstr>Shared-Nothing</vt:lpstr>
      <vt:lpstr>PowerPoint Presentation</vt:lpstr>
      <vt:lpstr>PowerPoint Presentation</vt:lpstr>
      <vt:lpstr>Hybrid Architectures</vt:lpstr>
      <vt:lpstr>NUMA (Non-Uniform Memory Architecture) </vt:lpstr>
      <vt:lpstr>CC-NUMA</vt:lpstr>
      <vt:lpstr>Cluster</vt:lpstr>
      <vt:lpstr>Cluster</vt:lpstr>
      <vt:lpstr>SN cluster vs SD cluster</vt:lpstr>
      <vt:lpstr>NAS vs SAN architecture</vt:lpstr>
      <vt:lpstr>Discussion</vt:lpstr>
      <vt:lpstr>Barriers to Parallelism</vt:lpstr>
      <vt:lpstr>Parallel Database Systems</vt:lpstr>
      <vt:lpstr>Parallel DBMS Techniques</vt:lpstr>
      <vt:lpstr>Combining Fragmentation &amp; Allocation</vt:lpstr>
      <vt:lpstr>Data Partitioning</vt:lpstr>
      <vt:lpstr>Partitioning Schemes</vt:lpstr>
      <vt:lpstr>PowerPoint Presentation</vt:lpstr>
      <vt:lpstr>PowerPoint Presentation</vt:lpstr>
      <vt:lpstr>Workload-Aware Partitioning</vt:lpstr>
      <vt:lpstr>Schism: Workload-Aware Partitioning</vt:lpstr>
      <vt:lpstr>Schism: Incorporating Replication</vt:lpstr>
      <vt:lpstr>Schism: Incorporating Replication</vt:lpstr>
      <vt:lpstr>Schism</vt:lpstr>
      <vt:lpstr>Schism: Advantage and Disadvantage</vt:lpstr>
      <vt:lpstr>Hypergraph</vt:lpstr>
      <vt:lpstr>SWORD (Scalable Workload-Aware Data Placement for Transactional Workloads)</vt:lpstr>
      <vt:lpstr>SWORD</vt:lpstr>
      <vt:lpstr>SWORD</vt:lpstr>
      <vt:lpstr>SWORD</vt:lpstr>
      <vt:lpstr>Multidimensional Data Placements </vt:lpstr>
      <vt:lpstr>PowerPoint Presentation</vt:lpstr>
      <vt:lpstr>PowerPoint Presentation</vt:lpstr>
      <vt:lpstr> 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Replicated Data Partitioning</vt:lpstr>
      <vt:lpstr>Interleaved Partitioning</vt:lpstr>
      <vt:lpstr>Chained Partitioning</vt:lpstr>
      <vt:lpstr>Parallel Database Systems</vt:lpstr>
      <vt:lpstr>PowerPoint Presentation</vt:lpstr>
      <vt:lpstr>Data-based Parallelism</vt:lpstr>
      <vt:lpstr>Parallel data processing</vt:lpstr>
      <vt:lpstr>Parallel Nested Loop Join</vt:lpstr>
      <vt:lpstr>Parallel Associative Join</vt:lpstr>
      <vt:lpstr>Parallel Associative Join</vt:lpstr>
      <vt:lpstr>Parallel Hash Join</vt:lpstr>
      <vt:lpstr>Parallel Query Optimization</vt:lpstr>
      <vt:lpstr>Search Space: Execution Plans as Operator Trees</vt:lpstr>
      <vt:lpstr>Search Strategies</vt:lpstr>
      <vt:lpstr>Parallel Query Optimization</vt:lpstr>
      <vt:lpstr>PowerPoint Presentation</vt:lpstr>
      <vt:lpstr>PowerPoint Presentation</vt:lpstr>
      <vt:lpstr>PowerPoint Presentation</vt:lpstr>
      <vt:lpstr>Parallel Database Systems</vt:lpstr>
      <vt:lpstr>Load Balancing</vt:lpstr>
      <vt:lpstr>Parallel Execution Problems</vt:lpstr>
      <vt:lpstr>Parallel Execution Problems</vt:lpstr>
      <vt:lpstr>Parallel Execution Problems</vt:lpstr>
      <vt:lpstr>Parallel Execution Problems</vt:lpstr>
      <vt:lpstr>Load Balancing</vt:lpstr>
      <vt:lpstr>Data Skew Example</vt:lpstr>
      <vt:lpstr>Load Balancing in a DB Cluster</vt:lpstr>
      <vt:lpstr>PowerPoint Presentation</vt:lpstr>
      <vt:lpstr>PowerPoint Presentation</vt:lpstr>
      <vt:lpstr>PowerPoint Presentation</vt:lpstr>
      <vt:lpstr>Bin Packing</vt:lpstr>
      <vt:lpstr>Bin Packing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Database Systems</vt:lpstr>
      <vt:lpstr>Database clusters</vt:lpstr>
      <vt:lpstr>Database clusters</vt:lpstr>
      <vt:lpstr>SN cluster vs SD cluster</vt:lpstr>
      <vt:lpstr>NAS vs SAN architecture</vt:lpstr>
      <vt:lpstr>Database Cluster - Replication</vt:lpstr>
      <vt:lpstr>Database Cluster - Replication</vt:lpstr>
      <vt:lpstr>Database Cluster - Replication</vt:lpstr>
      <vt:lpstr>Database Cluster –  Load Balancing</vt:lpstr>
      <vt:lpstr>Database Cluster –  Query Processing</vt:lpstr>
      <vt:lpstr>Database Cluster – Query Processing</vt:lpstr>
      <vt:lpstr>Database Cluster – Query Processing</vt:lpstr>
      <vt:lpstr>Database Cluster – Query Processing</vt:lpstr>
      <vt:lpstr>Database Cluster –  Query Processing</vt:lpstr>
      <vt:lpstr>Database Cluster –  Query Processing</vt:lpstr>
      <vt:lpstr>Database Cluster –  Query Processing</vt:lpstr>
      <vt:lpstr>Database Cluster –  Query Processing</vt:lpstr>
      <vt:lpstr>Database Cluster –  Query Processing</vt:lpstr>
      <vt:lpstr>Database Cluster –  Fault-tolerance</vt:lpstr>
      <vt:lpstr>Database Cluster –  Fault-tolerance</vt:lpstr>
      <vt:lpstr>Main Products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Distributed Database Systems</dc:title>
  <dc:creator>Tamer Ozsu</dc:creator>
  <cp:lastModifiedBy>Kishan Kumar Zalavadia</cp:lastModifiedBy>
  <cp:revision>261</cp:revision>
  <dcterms:created xsi:type="dcterms:W3CDTF">2020-02-05T23:19:38Z</dcterms:created>
  <dcterms:modified xsi:type="dcterms:W3CDTF">2024-04-05T16:06:03Z</dcterms:modified>
</cp:coreProperties>
</file>